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kw042wGHABnvIyFNKxY2Q==" hashData="yxPGy3PZRRxBR9tK2e+gQjFjLo14FvnVYmuDZet+AUYJbL4P0axnYANoFmiEi46C/BKx3vTEiMPb0tsRpCikV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8EA3"/>
    <a:srgbClr val="399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F78D51AF-44A4-488C-EA9D-5C931DAEF6B6}"/>
    <p:ext uri="{F8237D70-DA79-4BDA-9794-E3F6075E1E76}"/>
    <p:ext uri="{2245369E-6364-4B4A-DAE7-2BF14A542874}"/>
  </p:extLst>
</p:presentationPr>
</file>

<file path=ppt/tableStyles.xml><?xml version="1.0" encoding="utf-8"?>
<a:tblStyleLst xmlns:a="http://schemas.openxmlformats.org/drawingml/2006/main" def="{F15FF6B0-026C-4C97-7AE4-674EFBD9C00B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DFB7-ACEF-4D2A-DE7E-1779B2465CAA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9528-F69B-43B6-0EF4-B6683FB767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014207"/>
      </p:ext>
      <p:ext uri="{4F878F98-5C4B-45D0-72A8-A6C11D5C821B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46BB-D3D4-4C5D-1840-84007AC0B9B3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474-15B0-4055-15DB-6060AE6AA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393343"/>
      </p:ext>
      <p:ext uri="{CCE0332E-078A-469B-A58D-F458F54FDED2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B670B-7A08-4BBF-557B-15249ECA14CB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7A139-996F-4DA6-FACF-CB5AC47C2D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859728"/>
      </p:ext>
      <p:ext uri="{3D5F56A5-9945-4E00-3D35-D5BB9A9BAA68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E035-41B9-44DA-E7FB-74DC891F22F2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4B97-654E-4DC1-1EA5-9A8A35B98A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331116"/>
      </p:ext>
      <p:ext uri="{350ACA00-06BE-458B-22B8-5096688C3FFB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2CA2-D81D-4E3F-59F2-BC6C6F13669B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B1841-319E-49AB-3C69-C02767355D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32652"/>
      </p:ext>
      <p:ext uri="{8FC6705E-F9EF-4E64-6136-28FA569E623E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33B4-5A86-4DA6-25F4-31165EE80FAD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ECF2-E498-4619-6181-F82FCA0787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23683"/>
      </p:ext>
      <p:ext uri="{AB751997-7DBD-4EC8-EEE5-4D33811F8019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68DE-1000-4024-71FC-B54045C22361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5603D-DFBF-4107-89A7-C3119E229C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011613"/>
      </p:ext>
      <p:ext uri="{2021D6F8-EC45-464E-84A8-320A9C7C4F88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5C2C-EDA9-42C3-45E9-C771A2952918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7C9-91C3-4E17-0371-8EE6E3B75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912712"/>
      </p:ext>
      <p:ext uri="{073FB9FD-4715-4D52-AE92-5AD7AB49DF35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FE51-AEBA-4BE9-24A6-506520B6EBCB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FCA2-51EF-4112-9DA8-E562C3749F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328853"/>
      </p:ext>
      <p:ext uri="{5FCD07BF-C2A8-41DF-F080-C90E8C7D2158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5595-06F3-4619-9C43-475B55E3D2AF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82D30-BF8E-4E3A-06B5-F36E88E95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590001"/>
      </p:ext>
      <p:ext uri="{420347B2-7A14-440E-0D40-16F5C58C14DE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ABD5-8A0B-44BA-E0C4-00C2248F5782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E74-30B8-4887-BDF6-2798B988F4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958453"/>
      </p:ext>
      <p:ext uri="{96486C6D-FFEE-477E-D80F-99BB7D47C860}"/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2449-77FB-479C-6959-49896CC5A99A}" type="datetimeFigureOut">
              <a:rPr lang="zh-CN" altLang="en-US" smtClean="0"/>
              <a:t>2025-03-29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59411-DBC3-4F8A-AFFB-348F3B24BD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540558"/>
      </p:ext>
      <p:ext uri="{750A6F74-460F-4D77-B7CD-15D1C96E8F89}"/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7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66651DB-CBB3-4048-668A-4D58AF30D543"/>
          <p:cNvPicPr>
            <a:picLocks noChangeAspect="1"/>
          </p:cNvPicPr>
          <p:nvPr/>
        </p:nvPicPr>
        <p:blipFill>
          <a:blip r:embed="rId2" cstate="print">
            <a:extLst>
              <a:ext uri="{FCCDCD43-C56C-4245-7CFF-86B6801FBA2A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3" name="VectorPath 3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4" name="479DF78F-440B-402D-FA2F-69ADF38F3ADF"/>
          <p:cNvPicPr>
            <a:picLocks noChangeAspect="1"/>
          </p:cNvPicPr>
          <p:nvPr/>
        </p:nvPicPr>
        <p:blipFill>
          <a:blip r:embed="rId3" cstate="print">
            <a:extLst>
              <a:ext uri="{E620A0B1-6A7F-4E40-6035-331AB67F88D7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5"/>
          <p:cNvSpPr txBox="1"/>
          <p:nvPr/>
        </p:nvSpPr>
        <p:spPr>
          <a:xfrm>
            <a:off x="2095500" y="2001520"/>
            <a:ext cx="8053705" cy="1471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82700" marR="0" indent="0" eaLnBrk="0">
              <a:lnSpc>
                <a:spcPct val="104003"/>
              </a:lnSpc>
            </a:pPr>
            <a:r>
              <a:rPr lang="en-US" altLang="zh-CN" sz="5000" b="1" kern="0" spc="-15" baseline="0" noProof="0" dirty="0">
                <a:solidFill>
                  <a:srgbClr val="262626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</a:t>
            </a:r>
            <a:r>
              <a:rPr lang="en-US" altLang="zh-CN" sz="5000" b="1" kern="0" spc="0" baseline="0" noProof="0" dirty="0">
                <a:solidFill>
                  <a:srgbClr val="262626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收租赁商城</a:t>
            </a:r>
            <a:r>
              <a:rPr lang="en-US" altLang="zh-CN" sz="5000" b="1" kern="0" spc="0" baseline="0" noProof="0" dirty="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-B2C</a:t>
            </a:r>
          </a:p>
          <a:p>
            <a:pPr marL="0" marR="0" indent="0" eaLnBrk="0">
              <a:lnSpc>
                <a:spcPct val="264166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3809"/>
              </a:lnSpc>
            </a:pP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专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注研发开源商城系统｜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100%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开源｜独立部署｜任意二开｜一次购买｜永久使用</a:t>
            </a:r>
          </a:p>
        </p:txBody>
      </p:sp>
      <p:sp>
        <p:nvSpPr>
          <p:cNvPr id="6" name="TextBox6"/>
          <p:cNvSpPr txBox="1"/>
          <p:nvPr/>
        </p:nvSpPr>
        <p:spPr>
          <a:xfrm>
            <a:off x="5688330" y="3830955"/>
            <a:ext cx="914400" cy="266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产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品介绍</a:t>
            </a:r>
          </a:p>
        </p:txBody>
      </p:sp>
      <p:sp>
        <p:nvSpPr>
          <p:cNvPr id="7" name="TextBox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907BA006-E575-4DE4-13C4-D2319707CE93}"/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VectorPath 12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39998D">
              <a:alpha val="100000"/>
            </a:srgbClr>
          </a:solidFill>
        </p:spPr>
      </p:sp>
      <p:pic>
        <p:nvPicPr>
          <p:cNvPr id="122" name="86D62C4B-49C3-44EE-05AD-1FF546EC5B52"/>
          <p:cNvPicPr>
            <a:picLocks noChangeAspect="1"/>
          </p:cNvPicPr>
          <p:nvPr/>
        </p:nvPicPr>
        <p:blipFill>
          <a:blip r:embed="rId2" cstate="print">
            <a:extLst>
              <a:ext uri="{201696DF-498A-4C2E-CC7A-58DEDB2ED30C}"/>
            </a:extLst>
          </a:blip>
          <a:srcRect/>
          <a:stretch>
            <a:fillRect/>
          </a:stretch>
        </p:blipFill>
        <p:spPr>
          <a:xfrm>
            <a:off x="1127760" y="608330"/>
            <a:ext cx="9681634" cy="5528734"/>
          </a:xfrm>
          <a:prstGeom prst="rect">
            <a:avLst/>
          </a:prstGeom>
        </p:spPr>
      </p:pic>
      <p:sp>
        <p:nvSpPr>
          <p:cNvPr id="123" name="TextBox123"/>
          <p:cNvSpPr txBox="1"/>
          <p:nvPr/>
        </p:nvSpPr>
        <p:spPr>
          <a:xfrm>
            <a:off x="1002665" y="470535"/>
            <a:ext cx="3206750" cy="1790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81"/>
              </a:lnSpc>
            </a:pPr>
            <a:r>
              <a:rPr lang="en-US" altLang="zh-CN" sz="440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智</a:t>
            </a:r>
            <a:r>
              <a:rPr lang="en-US" altLang="zh-CN" sz="440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能回收</a:t>
            </a:r>
            <a:r>
              <a:rPr lang="en-US" altLang="zh-CN" sz="4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-01</a:t>
            </a:r>
          </a:p>
          <a:p>
            <a:pPr marL="0" marR="0" indent="0" eaLnBrk="0">
              <a:lnSpc>
                <a:spcPct val="2445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智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能在线评估</a:t>
            </a:r>
          </a:p>
          <a:p>
            <a:pPr marL="0" marR="0" indent="0" eaLnBrk="0">
              <a:lnSpc>
                <a:spcPct val="122916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权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威质检结果在线可见</a:t>
            </a:r>
          </a:p>
        </p:txBody>
      </p:sp>
      <p:sp>
        <p:nvSpPr>
          <p:cNvPr id="124" name="TextBox124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8BB1CF87-571C-4227-25B5-A6E349894961}"/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VectorPath 12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39998D">
              <a:alpha val="100000"/>
            </a:srgbClr>
          </a:solidFill>
        </p:spPr>
      </p:sp>
      <p:pic>
        <p:nvPicPr>
          <p:cNvPr id="126" name="8A55B3BD-5A08-43D7-56BA-48A299E78A05"/>
          <p:cNvPicPr>
            <a:picLocks noChangeAspect="1"/>
          </p:cNvPicPr>
          <p:nvPr/>
        </p:nvPicPr>
        <p:blipFill>
          <a:blip r:embed="rId2" cstate="print">
            <a:extLst>
              <a:ext uri="{B610444F-C7FF-44AD-AF70-9F009C7368E4}"/>
            </a:extLst>
          </a:blip>
          <a:srcRect/>
          <a:stretch>
            <a:fillRect/>
          </a:stretch>
        </p:blipFill>
        <p:spPr>
          <a:xfrm>
            <a:off x="982980" y="608330"/>
            <a:ext cx="9825568" cy="5579534"/>
          </a:xfrm>
          <a:prstGeom prst="rect">
            <a:avLst/>
          </a:prstGeom>
        </p:spPr>
      </p:pic>
      <p:sp>
        <p:nvSpPr>
          <p:cNvPr id="127" name="VectorPath 127"/>
          <p:cNvSpPr/>
          <p:nvPr/>
        </p:nvSpPr>
        <p:spPr>
          <a:xfrm>
            <a:off x="5293995" y="610870"/>
            <a:ext cx="2762250" cy="5581650"/>
          </a:xfrm>
          <a:custGeom>
            <a:avLst/>
            <a:gdLst/>
            <a:ahLst/>
            <a:cxnLst/>
            <a:rect l="l" t="t" r="r" b="b"/>
            <a:pathLst>
              <a:path w="2762250" h="5581523">
                <a:moveTo>
                  <a:pt x="2758961" y="102"/>
                </a:moveTo>
                <a:lnTo>
                  <a:pt x="2760282" y="787"/>
                </a:lnTo>
                <a:lnTo>
                  <a:pt x="2761336" y="1841"/>
                </a:lnTo>
                <a:lnTo>
                  <a:pt x="2762022" y="3162"/>
                </a:lnTo>
                <a:lnTo>
                  <a:pt x="2762250" y="4635"/>
                </a:lnTo>
                <a:lnTo>
                  <a:pt x="2762250" y="5576761"/>
                </a:lnTo>
                <a:lnTo>
                  <a:pt x="2762022" y="5578234"/>
                </a:lnTo>
                <a:lnTo>
                  <a:pt x="2761336" y="5579555"/>
                </a:lnTo>
                <a:lnTo>
                  <a:pt x="2760282" y="5580609"/>
                </a:lnTo>
                <a:lnTo>
                  <a:pt x="2758961" y="5581295"/>
                </a:lnTo>
                <a:lnTo>
                  <a:pt x="2757488" y="5581523"/>
                </a:lnTo>
                <a:lnTo>
                  <a:pt x="4763" y="5581523"/>
                </a:lnTo>
                <a:lnTo>
                  <a:pt x="3289" y="5581295"/>
                </a:lnTo>
                <a:lnTo>
                  <a:pt x="1968" y="5580609"/>
                </a:lnTo>
                <a:lnTo>
                  <a:pt x="914" y="5579555"/>
                </a:lnTo>
                <a:lnTo>
                  <a:pt x="229" y="5578234"/>
                </a:lnTo>
                <a:lnTo>
                  <a:pt x="-1" y="5576761"/>
                </a:lnTo>
                <a:lnTo>
                  <a:pt x="-1" y="4635"/>
                </a:lnTo>
                <a:lnTo>
                  <a:pt x="229" y="3162"/>
                </a:lnTo>
                <a:lnTo>
                  <a:pt x="914" y="1841"/>
                </a:lnTo>
                <a:lnTo>
                  <a:pt x="1968" y="787"/>
                </a:lnTo>
                <a:lnTo>
                  <a:pt x="3289" y="102"/>
                </a:lnTo>
                <a:lnTo>
                  <a:pt x="4763" y="-127"/>
                </a:lnTo>
                <a:lnTo>
                  <a:pt x="2757488" y="-127"/>
                </a:lnTo>
                <a:moveTo>
                  <a:pt x="9525" y="9398"/>
                </a:moveTo>
                <a:lnTo>
                  <a:pt x="9525" y="5571998"/>
                </a:lnTo>
                <a:lnTo>
                  <a:pt x="2752725" y="5571998"/>
                </a:lnTo>
                <a:lnTo>
                  <a:pt x="2752725" y="9398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128" name="TextBox128"/>
          <p:cNvSpPr txBox="1"/>
          <p:nvPr/>
        </p:nvSpPr>
        <p:spPr>
          <a:xfrm>
            <a:off x="1002665" y="470535"/>
            <a:ext cx="2933065" cy="1790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81"/>
              </a:lnSpc>
            </a:pPr>
            <a:r>
              <a:rPr lang="en-US" altLang="zh-CN" sz="440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智</a:t>
            </a:r>
            <a:r>
              <a:rPr lang="en-US" altLang="zh-CN" sz="440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能回收</a:t>
            </a:r>
            <a:r>
              <a:rPr lang="en-US" altLang="zh-CN" sz="4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02</a:t>
            </a:r>
          </a:p>
          <a:p>
            <a:pPr marL="0" marR="0" indent="0" eaLnBrk="0">
              <a:lnSpc>
                <a:spcPct val="2445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571500" indent="0" eaLnBrk="0">
              <a:lnSpc>
                <a:spcPct val="135119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后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台回收价格灵活调整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同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意回收即刻放款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129" name="TextBox129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7C7620D9-BF8D-4CDA-9AE8-2602B075F4B6}"/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838012B-AA73-43A1-9E8C-843C75A13CC3"/>
          <p:cNvPicPr>
            <a:picLocks noChangeAspect="1"/>
          </p:cNvPicPr>
          <p:nvPr/>
        </p:nvPicPr>
        <p:blipFill>
          <a:blip r:embed="rId2" cstate="print">
            <a:extLst>
              <a:ext uri="{D833018D-3CF1-4065-0F68-0C7F12268EE7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131" name="VectorPath 131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132" name="1B5BE052-50CF-4962-259B-ED1CEC8F0245"/>
          <p:cNvPicPr>
            <a:picLocks noChangeAspect="1"/>
          </p:cNvPicPr>
          <p:nvPr/>
        </p:nvPicPr>
        <p:blipFill>
          <a:blip r:embed="rId3" cstate="print">
            <a:extLst>
              <a:ext uri="{E5DED05B-AA5A-404D-42E2-F4D59548CDBF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" name="TextBox133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4" name="TextBox134"/>
          <p:cNvSpPr txBox="1"/>
          <p:nvPr/>
        </p:nvSpPr>
        <p:spPr>
          <a:xfrm>
            <a:off x="4857750" y="2031365"/>
            <a:ext cx="3048000" cy="906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租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赁功能</a:t>
            </a:r>
          </a:p>
        </p:txBody>
      </p:sp>
      <p:sp>
        <p:nvSpPr>
          <p:cNvPr id="135" name="VectorPath 135"/>
          <p:cNvSpPr/>
          <p:nvPr/>
        </p:nvSpPr>
        <p:spPr>
          <a:xfrm>
            <a:off x="4899660" y="3142615"/>
            <a:ext cx="4543425" cy="7620"/>
          </a:xfrm>
          <a:custGeom>
            <a:avLst/>
            <a:gdLst/>
            <a:ahLst/>
            <a:cxnLst/>
            <a:rect l="l" t="t" r="r" b="b"/>
            <a:pathLst>
              <a:path w="4543197" h="7556">
                <a:moveTo>
                  <a:pt x="0" y="-64"/>
                </a:moveTo>
                <a:lnTo>
                  <a:pt x="4543197" y="-64"/>
                </a:lnTo>
                <a:lnTo>
                  <a:pt x="4543197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136" name="TextBox136"/>
          <p:cNvSpPr txBox="1"/>
          <p:nvPr/>
        </p:nvSpPr>
        <p:spPr>
          <a:xfrm>
            <a:off x="4857750" y="3529330"/>
            <a:ext cx="4594860" cy="5511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eaLnBrk="0">
              <a:lnSpc>
                <a:spcPct val="103333"/>
              </a:lnSpc>
              <a:buClr>
                <a:srgbClr val="7C7C7C"/>
              </a:buClr>
              <a:buSzPct val="103000"/>
              <a:buFont typeface="Arial" panose="34000000000000000000" charset="0"/>
              <a:buChar char="▫"/>
            </a:pPr>
            <a:r>
              <a:rPr lang="en-US" altLang="zh-CN" sz="1750" kern="0" spc="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在线生成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租赁合同，生成分期付款合约，逾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期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自动计算滞纳金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137" name="TextBox13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4DB98549-078D-4EEE-F87D-E99797D64A53}"/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VectorPath 13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39998D">
              <a:alpha val="100000"/>
            </a:srgbClr>
          </a:solidFill>
        </p:spPr>
      </p:sp>
      <p:pic>
        <p:nvPicPr>
          <p:cNvPr id="139" name="D5A9D675-48EF-4245-64A4-F53118197B18"/>
          <p:cNvPicPr>
            <a:picLocks noChangeAspect="1"/>
          </p:cNvPicPr>
          <p:nvPr/>
        </p:nvPicPr>
        <p:blipFill>
          <a:blip r:embed="rId2" cstate="print">
            <a:extLst>
              <a:ext uri="{57090E56-98B0-4C95-AC18-877608877292}"/>
            </a:extLst>
          </a:blip>
          <a:srcRect/>
          <a:stretch>
            <a:fillRect/>
          </a:stretch>
        </p:blipFill>
        <p:spPr>
          <a:xfrm>
            <a:off x="1056005" y="403860"/>
            <a:ext cx="9685868" cy="6002867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40" name="TextBox140"/>
          <p:cNvSpPr txBox="1"/>
          <p:nvPr/>
        </p:nvSpPr>
        <p:spPr>
          <a:xfrm>
            <a:off x="1002665" y="470535"/>
            <a:ext cx="3206750" cy="1790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81"/>
              </a:lnSpc>
            </a:pPr>
            <a:r>
              <a:rPr lang="en-US" altLang="zh-CN" sz="440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租</a:t>
            </a:r>
            <a:r>
              <a:rPr lang="en-US" altLang="zh-CN" sz="440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赁流程</a:t>
            </a:r>
            <a:r>
              <a:rPr lang="en-US" altLang="zh-CN" sz="4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-01</a:t>
            </a:r>
          </a:p>
          <a:p>
            <a:pPr marL="0" marR="0" indent="0" eaLnBrk="0">
              <a:lnSpc>
                <a:spcPct val="2445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发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布租赁商品</a:t>
            </a:r>
          </a:p>
          <a:p>
            <a:pPr marL="0" marR="0" indent="0" eaLnBrk="0">
              <a:lnSpc>
                <a:spcPct val="122916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调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整租赁期数、扣款设置</a:t>
            </a:r>
          </a:p>
        </p:txBody>
      </p:sp>
      <p:sp>
        <p:nvSpPr>
          <p:cNvPr id="141" name="TextBox141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9E166F-4EA1-5173-A02A-798834A5F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2452789"/>
            <a:ext cx="1943100" cy="1253916"/>
          </a:xfrm>
          <a:prstGeom prst="rect">
            <a:avLst/>
          </a:prstGeom>
        </p:spPr>
      </p:pic>
    </p:spTree>
    <p:extLst>
      <p:ext uri="{2AA6C895-0ED4-43BD-5527-E0908C829B9A}"/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VectorPath 14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399298"/>
          </a:solidFill>
        </p:spPr>
      </p:sp>
      <p:pic>
        <p:nvPicPr>
          <p:cNvPr id="143" name="916D06BA-D0CC-4F85-93F6-FF675A6C0D0D"/>
          <p:cNvPicPr>
            <a:picLocks noChangeAspect="1"/>
          </p:cNvPicPr>
          <p:nvPr/>
        </p:nvPicPr>
        <p:blipFill>
          <a:blip r:embed="rId2" cstate="print">
            <a:extLst>
              <a:ext uri="{E7A6FEAE-2AE8-4BAC-609B-D0E2C2BACFFF}"/>
            </a:extLst>
          </a:blip>
          <a:srcRect/>
          <a:stretch>
            <a:fillRect/>
          </a:stretch>
        </p:blipFill>
        <p:spPr>
          <a:xfrm>
            <a:off x="1139825" y="608330"/>
            <a:ext cx="9791700" cy="5710767"/>
          </a:xfrm>
          <a:prstGeom prst="rect">
            <a:avLst/>
          </a:prstGeom>
          <a:solidFill>
            <a:srgbClr val="398EA3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44" name="TextBox144"/>
          <p:cNvSpPr txBox="1"/>
          <p:nvPr/>
        </p:nvSpPr>
        <p:spPr>
          <a:xfrm>
            <a:off x="1002665" y="470535"/>
            <a:ext cx="4187190" cy="1790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81"/>
              </a:lnSpc>
            </a:pPr>
            <a:r>
              <a:rPr lang="en-US" altLang="zh-CN" sz="440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租</a:t>
            </a:r>
            <a:r>
              <a:rPr lang="en-US" altLang="zh-CN" sz="440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赁流程</a:t>
            </a:r>
            <a:r>
              <a:rPr lang="en-US" altLang="zh-CN" sz="440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-02</a:t>
            </a:r>
          </a:p>
          <a:p>
            <a:pPr marL="0" marR="0" indent="0" eaLnBrk="0">
              <a:lnSpc>
                <a:spcPct val="2445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在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线生成租赁合同</a:t>
            </a:r>
          </a:p>
          <a:p>
            <a:pPr marL="0" marR="0" indent="0" eaLnBrk="0">
              <a:lnSpc>
                <a:spcPct val="122916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生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成分期付款合约，逾期自动计算滞纳金</a:t>
            </a:r>
          </a:p>
        </p:txBody>
      </p:sp>
      <p:sp>
        <p:nvSpPr>
          <p:cNvPr id="145" name="TextBox145"/>
          <p:cNvSpPr txBox="1"/>
          <p:nvPr/>
        </p:nvSpPr>
        <p:spPr>
          <a:xfrm>
            <a:off x="1742440" y="6389370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租</a:t>
            </a:r>
            <a:r>
              <a:rPr lang="en-US" altLang="zh-CN" sz="140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赁商品</a:t>
            </a:r>
          </a:p>
        </p:txBody>
      </p:sp>
      <p:sp>
        <p:nvSpPr>
          <p:cNvPr id="146" name="TextBox146"/>
          <p:cNvSpPr txBox="1"/>
          <p:nvPr/>
        </p:nvSpPr>
        <p:spPr>
          <a:xfrm>
            <a:off x="4443730" y="6413500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租</a:t>
            </a:r>
            <a:r>
              <a:rPr lang="en-US" altLang="zh-CN" sz="140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赁订单</a:t>
            </a:r>
          </a:p>
        </p:txBody>
      </p:sp>
      <p:sp>
        <p:nvSpPr>
          <p:cNvPr id="147" name="TextBox147"/>
          <p:cNvSpPr txBox="1"/>
          <p:nvPr/>
        </p:nvSpPr>
        <p:spPr>
          <a:xfrm>
            <a:off x="6977381" y="6413500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上</a:t>
            </a:r>
            <a:r>
              <a:rPr lang="en-US" altLang="zh-CN" sz="140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传合同</a:t>
            </a:r>
          </a:p>
        </p:txBody>
      </p:sp>
      <p:sp>
        <p:nvSpPr>
          <p:cNvPr id="148" name="TextBox148"/>
          <p:cNvSpPr txBox="1"/>
          <p:nvPr/>
        </p:nvSpPr>
        <p:spPr>
          <a:xfrm>
            <a:off x="9572626" y="6413500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还</a:t>
            </a:r>
            <a:r>
              <a:rPr lang="en-US" altLang="zh-CN" sz="140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款账单</a:t>
            </a:r>
          </a:p>
        </p:txBody>
      </p:sp>
      <p:sp>
        <p:nvSpPr>
          <p:cNvPr id="149" name="TextBox149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CA3E6-A9B0-1523-BD36-FA0A809F79BA}"/>
              </a:ext>
            </a:extLst>
          </p:cNvPr>
          <p:cNvSpPr/>
          <p:nvPr/>
        </p:nvSpPr>
        <p:spPr>
          <a:xfrm>
            <a:off x="5155564" y="908367"/>
            <a:ext cx="2064385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Wcqh.cn</a:t>
            </a:r>
            <a:endParaRPr lang="zh-CN" altLang="en-US" dirty="0"/>
          </a:p>
        </p:txBody>
      </p:sp>
    </p:spTree>
    <p:extLst>
      <p:ext uri="{0E24E1E3-6442-47E2-8D81-2A90B619BD61}"/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A26BF76D-7D3F-4A4F-23F3-40B51A44CCA5"/>
          <p:cNvPicPr>
            <a:picLocks noChangeAspect="1"/>
          </p:cNvPicPr>
          <p:nvPr/>
        </p:nvPicPr>
        <p:blipFill>
          <a:blip r:embed="rId2" cstate="print">
            <a:extLst>
              <a:ext uri="{C4225D97-E83D-4385-55CE-DA9DFE415D5D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151" name="VectorPath 151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152" name="AFDB936D-6957-44BE-9596-8B674B801785"/>
          <p:cNvPicPr>
            <a:picLocks noChangeAspect="1"/>
          </p:cNvPicPr>
          <p:nvPr/>
        </p:nvPicPr>
        <p:blipFill>
          <a:blip r:embed="rId3" cstate="print">
            <a:extLst>
              <a:ext uri="{7E469FAC-5863-4830-550E-7660B0BC31A5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3" name="TextBox153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4" name="TextBox154"/>
          <p:cNvSpPr txBox="1"/>
          <p:nvPr/>
        </p:nvSpPr>
        <p:spPr>
          <a:xfrm>
            <a:off x="4857750" y="2031365"/>
            <a:ext cx="3048000" cy="906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城装修</a:t>
            </a:r>
          </a:p>
        </p:txBody>
      </p:sp>
      <p:sp>
        <p:nvSpPr>
          <p:cNvPr id="155" name="VectorPath 155"/>
          <p:cNvSpPr/>
          <p:nvPr/>
        </p:nvSpPr>
        <p:spPr>
          <a:xfrm>
            <a:off x="4899660" y="3142615"/>
            <a:ext cx="4543425" cy="7620"/>
          </a:xfrm>
          <a:custGeom>
            <a:avLst/>
            <a:gdLst/>
            <a:ahLst/>
            <a:cxnLst/>
            <a:rect l="l" t="t" r="r" b="b"/>
            <a:pathLst>
              <a:path w="4543197" h="7556">
                <a:moveTo>
                  <a:pt x="0" y="-64"/>
                </a:moveTo>
                <a:lnTo>
                  <a:pt x="4543197" y="-64"/>
                </a:lnTo>
                <a:lnTo>
                  <a:pt x="4543197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156" name="TextBox156"/>
          <p:cNvSpPr txBox="1"/>
          <p:nvPr/>
        </p:nvSpPr>
        <p:spPr>
          <a:xfrm>
            <a:off x="4857750" y="3539490"/>
            <a:ext cx="4572000" cy="541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428"/>
              </a:lnSpc>
            </a:pP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城首页、个人中心、分类、底部标签栏等装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修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157" name="TextBox15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986775A9-2AD6-458E-53DC-947D1DA1E092}"/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30B7DC6D-63BC-42E2-C1BE-9375B3644389"/>
          <p:cNvPicPr>
            <a:picLocks noChangeAspect="1"/>
          </p:cNvPicPr>
          <p:nvPr/>
        </p:nvPicPr>
        <p:blipFill>
          <a:blip r:embed="rId2" cstate="print">
            <a:extLst>
              <a:ext uri="{4063ADF4-5486-4A47-15B9-57CD41053FF9}"/>
            </a:extLst>
          </a:blip>
          <a:srcRect/>
          <a:stretch>
            <a:fillRect/>
          </a:stretch>
        </p:blipFill>
        <p:spPr>
          <a:xfrm>
            <a:off x="1487170" y="608330"/>
            <a:ext cx="6362700" cy="5528734"/>
          </a:xfrm>
          <a:prstGeom prst="rect">
            <a:avLst/>
          </a:prstGeom>
        </p:spPr>
      </p:pic>
      <p:sp>
        <p:nvSpPr>
          <p:cNvPr id="159" name="VectorPath 159"/>
          <p:cNvSpPr/>
          <p:nvPr/>
        </p:nvSpPr>
        <p:spPr>
          <a:xfrm>
            <a:off x="1477645" y="1548130"/>
            <a:ext cx="6380480" cy="4436745"/>
          </a:xfrm>
          <a:custGeom>
            <a:avLst/>
            <a:gdLst/>
            <a:ahLst/>
            <a:cxnLst/>
            <a:rect l="l" t="t" r="r" b="b"/>
            <a:pathLst>
              <a:path w="6380226" h="4436745">
                <a:moveTo>
                  <a:pt x="6376937" y="102"/>
                </a:moveTo>
                <a:lnTo>
                  <a:pt x="6378258" y="788"/>
                </a:lnTo>
                <a:lnTo>
                  <a:pt x="6379311" y="1841"/>
                </a:lnTo>
                <a:lnTo>
                  <a:pt x="6379999" y="3162"/>
                </a:lnTo>
                <a:lnTo>
                  <a:pt x="6380226" y="4635"/>
                </a:lnTo>
                <a:lnTo>
                  <a:pt x="6380226" y="4432237"/>
                </a:lnTo>
                <a:lnTo>
                  <a:pt x="6379999" y="4433710"/>
                </a:lnTo>
                <a:lnTo>
                  <a:pt x="6379311" y="4435032"/>
                </a:lnTo>
                <a:lnTo>
                  <a:pt x="6378258" y="4436085"/>
                </a:lnTo>
                <a:lnTo>
                  <a:pt x="6376937" y="4436771"/>
                </a:lnTo>
                <a:lnTo>
                  <a:pt x="6375464" y="4436999"/>
                </a:lnTo>
                <a:lnTo>
                  <a:pt x="4763" y="4436999"/>
                </a:lnTo>
                <a:lnTo>
                  <a:pt x="3289" y="4436771"/>
                </a:lnTo>
                <a:lnTo>
                  <a:pt x="1968" y="4436085"/>
                </a:lnTo>
                <a:lnTo>
                  <a:pt x="914" y="4435032"/>
                </a:lnTo>
                <a:lnTo>
                  <a:pt x="229" y="4433710"/>
                </a:lnTo>
                <a:lnTo>
                  <a:pt x="0" y="4432237"/>
                </a:lnTo>
                <a:lnTo>
                  <a:pt x="0" y="4635"/>
                </a:lnTo>
                <a:lnTo>
                  <a:pt x="229" y="3162"/>
                </a:lnTo>
                <a:lnTo>
                  <a:pt x="914" y="1841"/>
                </a:lnTo>
                <a:lnTo>
                  <a:pt x="1968" y="788"/>
                </a:lnTo>
                <a:lnTo>
                  <a:pt x="3289" y="102"/>
                </a:lnTo>
                <a:lnTo>
                  <a:pt x="4763" y="-127"/>
                </a:lnTo>
                <a:lnTo>
                  <a:pt x="6375464" y="-127"/>
                </a:lnTo>
                <a:moveTo>
                  <a:pt x="9525" y="9398"/>
                </a:moveTo>
                <a:lnTo>
                  <a:pt x="9525" y="4427474"/>
                </a:lnTo>
                <a:lnTo>
                  <a:pt x="6370701" y="4427474"/>
                </a:lnTo>
                <a:lnTo>
                  <a:pt x="6370701" y="9398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160" name="VectorPath 160"/>
          <p:cNvSpPr/>
          <p:nvPr/>
        </p:nvSpPr>
        <p:spPr>
          <a:xfrm>
            <a:off x="306705" y="812165"/>
            <a:ext cx="1511935" cy="7620"/>
          </a:xfrm>
          <a:custGeom>
            <a:avLst/>
            <a:gdLst/>
            <a:ahLst/>
            <a:cxnLst/>
            <a:rect l="l" t="t" r="r" b="b"/>
            <a:pathLst>
              <a:path w="1511935" h="7620">
                <a:moveTo>
                  <a:pt x="0" y="0"/>
                </a:moveTo>
                <a:lnTo>
                  <a:pt x="1511999" y="0"/>
                </a:lnTo>
                <a:lnTo>
                  <a:pt x="1511999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161" name="TextBox161"/>
          <p:cNvSpPr txBox="1"/>
          <p:nvPr/>
        </p:nvSpPr>
        <p:spPr>
          <a:xfrm>
            <a:off x="328295" y="170815"/>
            <a:ext cx="4693285" cy="1038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城装修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首页</a:t>
            </a:r>
          </a:p>
          <a:p>
            <a:pPr marL="0" marR="0" indent="0" eaLnBrk="0">
              <a:lnSpc>
                <a:spcPct val="25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设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置首页导航栏图标，支持选择系统模块、填写自定义链接</a:t>
            </a:r>
          </a:p>
        </p:txBody>
      </p:sp>
      <p:pic>
        <p:nvPicPr>
          <p:cNvPr id="162" name="67C9BCEB-8DB2-44A6-1E58-38CA13D91744"/>
          <p:cNvPicPr>
            <a:picLocks noChangeAspect="1"/>
          </p:cNvPicPr>
          <p:nvPr/>
        </p:nvPicPr>
        <p:blipFill>
          <a:blip r:embed="rId3" cstate="print">
            <a:extLst>
              <a:ext uri="{CF32D1EB-565D-4D40-FB31-DEC7A790A80D}"/>
            </a:extLst>
          </a:blip>
          <a:srcRect/>
          <a:stretch>
            <a:fillRect/>
          </a:stretch>
        </p:blipFill>
        <p:spPr>
          <a:xfrm>
            <a:off x="8107045" y="3131820"/>
            <a:ext cx="2032000" cy="1397000"/>
          </a:xfrm>
          <a:prstGeom prst="rect">
            <a:avLst/>
          </a:prstGeom>
        </p:spPr>
      </p:pic>
      <p:pic>
        <p:nvPicPr>
          <p:cNvPr id="163" name="B83A2202-409E-4502-E015-8AA86810D80B"/>
          <p:cNvPicPr>
            <a:picLocks noChangeAspect="1"/>
          </p:cNvPicPr>
          <p:nvPr/>
        </p:nvPicPr>
        <p:blipFill>
          <a:blip r:embed="rId4" cstate="print">
            <a:extLst>
              <a:ext uri="{2BD3ED2E-76A5-4B23-BE2B-02D4DA2E18B6}"/>
            </a:extLst>
          </a:blip>
          <a:srcRect/>
          <a:stretch>
            <a:fillRect/>
          </a:stretch>
        </p:blipFill>
        <p:spPr>
          <a:xfrm>
            <a:off x="8502016" y="2122805"/>
            <a:ext cx="1976967" cy="3924300"/>
          </a:xfrm>
          <a:prstGeom prst="rect">
            <a:avLst/>
          </a:prstGeom>
        </p:spPr>
      </p:pic>
      <p:pic>
        <p:nvPicPr>
          <p:cNvPr id="164" name="931A7240-BB54-48C4-E12A-B0804A88D157"/>
          <p:cNvPicPr>
            <a:picLocks noChangeAspect="1"/>
          </p:cNvPicPr>
          <p:nvPr/>
        </p:nvPicPr>
        <p:blipFill>
          <a:blip r:embed="rId5" cstate="print">
            <a:extLst>
              <a:ext uri="{AC297FE6-4DA2-4D91-70F0-AB791A35A7F4}"/>
            </a:extLst>
          </a:blip>
          <a:srcRect/>
          <a:stretch>
            <a:fillRect/>
          </a:stretch>
        </p:blipFill>
        <p:spPr>
          <a:xfrm>
            <a:off x="8688070" y="2277110"/>
            <a:ext cx="1693333" cy="3661833"/>
          </a:xfrm>
          <a:prstGeom prst="rect">
            <a:avLst/>
          </a:prstGeom>
        </p:spPr>
      </p:pic>
      <p:sp>
        <p:nvSpPr>
          <p:cNvPr id="165" name="TextBox165"/>
          <p:cNvSpPr txBox="1"/>
          <p:nvPr/>
        </p:nvSpPr>
        <p:spPr>
          <a:xfrm>
            <a:off x="3883025" y="6203316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首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页导航</a:t>
            </a:r>
          </a:p>
        </p:txBody>
      </p:sp>
      <p:sp>
        <p:nvSpPr>
          <p:cNvPr id="166" name="TextBox166"/>
          <p:cNvSpPr txBox="1"/>
          <p:nvPr/>
        </p:nvSpPr>
        <p:spPr>
          <a:xfrm>
            <a:off x="9211946" y="6203316"/>
            <a:ext cx="711836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城首页</a:t>
            </a:r>
          </a:p>
        </p:txBody>
      </p:sp>
      <p:sp>
        <p:nvSpPr>
          <p:cNvPr id="167" name="TextBox16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泪滴形 1">
            <a:extLst>
              <a:ext uri="{FF2B5EF4-FFF2-40B4-BE49-F238E27FC236}">
                <a16:creationId xmlns:a16="http://schemas.microsoft.com/office/drawing/2014/main" id="{993507C8-4ED7-2969-DB07-D1E3F3C33D23}"/>
              </a:ext>
            </a:extLst>
          </p:cNvPr>
          <p:cNvSpPr/>
          <p:nvPr/>
        </p:nvSpPr>
        <p:spPr>
          <a:xfrm>
            <a:off x="5043170" y="567477"/>
            <a:ext cx="2243455" cy="1175597"/>
          </a:xfrm>
          <a:prstGeom prst="teardrop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9D0C78B9-83E3-4F9C-E894-B1AE39BFB551}"/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321352A0-78BE-40C4-9200-13ACC74033FE"/>
          <p:cNvPicPr>
            <a:picLocks noChangeAspect="1"/>
          </p:cNvPicPr>
          <p:nvPr/>
        </p:nvPicPr>
        <p:blipFill>
          <a:blip r:embed="rId2" cstate="print">
            <a:extLst>
              <a:ext uri="{A26913C3-89B4-4E41-224A-F3AB7EEB1BCD}"/>
            </a:extLst>
          </a:blip>
          <a:srcRect/>
          <a:stretch>
            <a:fillRect/>
          </a:stretch>
        </p:blipFill>
        <p:spPr>
          <a:xfrm>
            <a:off x="2054225" y="608330"/>
            <a:ext cx="5287433" cy="552873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169" name="VectorPath 169"/>
          <p:cNvSpPr/>
          <p:nvPr/>
        </p:nvSpPr>
        <p:spPr>
          <a:xfrm>
            <a:off x="2199005" y="1762760"/>
            <a:ext cx="5063490" cy="3981450"/>
          </a:xfrm>
          <a:custGeom>
            <a:avLst/>
            <a:gdLst/>
            <a:ahLst/>
            <a:cxnLst/>
            <a:rect l="l" t="t" r="r" b="b"/>
            <a:pathLst>
              <a:path w="5063236" h="3981323">
                <a:moveTo>
                  <a:pt x="5059947" y="229"/>
                </a:moveTo>
                <a:lnTo>
                  <a:pt x="5061268" y="915"/>
                </a:lnTo>
                <a:lnTo>
                  <a:pt x="5062322" y="1968"/>
                </a:lnTo>
                <a:lnTo>
                  <a:pt x="5063008" y="3289"/>
                </a:lnTo>
                <a:lnTo>
                  <a:pt x="5063236" y="4763"/>
                </a:lnTo>
                <a:lnTo>
                  <a:pt x="5063236" y="3976688"/>
                </a:lnTo>
                <a:lnTo>
                  <a:pt x="5063008" y="3978161"/>
                </a:lnTo>
                <a:lnTo>
                  <a:pt x="5062322" y="3979482"/>
                </a:lnTo>
                <a:lnTo>
                  <a:pt x="5061268" y="3980536"/>
                </a:lnTo>
                <a:lnTo>
                  <a:pt x="5059947" y="3981222"/>
                </a:lnTo>
                <a:lnTo>
                  <a:pt x="5058474" y="3981450"/>
                </a:lnTo>
                <a:lnTo>
                  <a:pt x="4509" y="3981450"/>
                </a:lnTo>
                <a:lnTo>
                  <a:pt x="3035" y="3981222"/>
                </a:lnTo>
                <a:lnTo>
                  <a:pt x="1715" y="3980536"/>
                </a:lnTo>
                <a:lnTo>
                  <a:pt x="660" y="3979482"/>
                </a:lnTo>
                <a:lnTo>
                  <a:pt x="-25" y="3978161"/>
                </a:lnTo>
                <a:lnTo>
                  <a:pt x="-254" y="3976688"/>
                </a:lnTo>
                <a:lnTo>
                  <a:pt x="-254" y="4763"/>
                </a:lnTo>
                <a:lnTo>
                  <a:pt x="-25" y="3289"/>
                </a:lnTo>
                <a:lnTo>
                  <a:pt x="660" y="1968"/>
                </a:lnTo>
                <a:lnTo>
                  <a:pt x="1715" y="915"/>
                </a:lnTo>
                <a:lnTo>
                  <a:pt x="3035" y="229"/>
                </a:lnTo>
                <a:lnTo>
                  <a:pt x="4509" y="0"/>
                </a:lnTo>
                <a:lnTo>
                  <a:pt x="5058474" y="0"/>
                </a:lnTo>
                <a:moveTo>
                  <a:pt x="9271" y="9525"/>
                </a:moveTo>
                <a:lnTo>
                  <a:pt x="9271" y="3971925"/>
                </a:lnTo>
                <a:lnTo>
                  <a:pt x="5053712" y="3971925"/>
                </a:lnTo>
                <a:lnTo>
                  <a:pt x="5053712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170" name="VectorPath 170"/>
          <p:cNvSpPr/>
          <p:nvPr/>
        </p:nvSpPr>
        <p:spPr>
          <a:xfrm>
            <a:off x="306705" y="812165"/>
            <a:ext cx="1511935" cy="7620"/>
          </a:xfrm>
          <a:custGeom>
            <a:avLst/>
            <a:gdLst/>
            <a:ahLst/>
            <a:cxnLst/>
            <a:rect l="l" t="t" r="r" b="b"/>
            <a:pathLst>
              <a:path w="1511935" h="7620">
                <a:moveTo>
                  <a:pt x="0" y="0"/>
                </a:moveTo>
                <a:lnTo>
                  <a:pt x="1511999" y="0"/>
                </a:lnTo>
                <a:lnTo>
                  <a:pt x="1511999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171" name="TextBox171"/>
          <p:cNvSpPr txBox="1"/>
          <p:nvPr/>
        </p:nvSpPr>
        <p:spPr>
          <a:xfrm>
            <a:off x="328295" y="170815"/>
            <a:ext cx="4871085" cy="1038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城装修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个人中心</a:t>
            </a:r>
          </a:p>
          <a:p>
            <a:pPr marL="0" marR="0" indent="0" eaLnBrk="0">
              <a:lnSpc>
                <a:spcPct val="25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设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置个人中心功能图标，支持选择系统模块、填写自定义链接</a:t>
            </a:r>
          </a:p>
        </p:txBody>
      </p:sp>
      <p:pic>
        <p:nvPicPr>
          <p:cNvPr id="172" name="66ECCDA4-683F-4EB9-3C20-EC65C70EC7E7"/>
          <p:cNvPicPr>
            <a:picLocks noChangeAspect="1"/>
          </p:cNvPicPr>
          <p:nvPr/>
        </p:nvPicPr>
        <p:blipFill>
          <a:blip r:embed="rId4" cstate="print">
            <a:extLst>
              <a:ext uri="{29F5B33C-5C26-44EC-A433-9232F83C3C7C}"/>
            </a:extLst>
          </a:blip>
          <a:srcRect/>
          <a:stretch>
            <a:fillRect/>
          </a:stretch>
        </p:blipFill>
        <p:spPr>
          <a:xfrm>
            <a:off x="8107045" y="3131820"/>
            <a:ext cx="2032000" cy="1397000"/>
          </a:xfrm>
          <a:prstGeom prst="rect">
            <a:avLst/>
          </a:prstGeom>
        </p:spPr>
      </p:pic>
      <p:pic>
        <p:nvPicPr>
          <p:cNvPr id="173" name="13C686ED-C890-4F8C-DF64-9DD771F6942D"/>
          <p:cNvPicPr>
            <a:picLocks noChangeAspect="1"/>
          </p:cNvPicPr>
          <p:nvPr/>
        </p:nvPicPr>
        <p:blipFill>
          <a:blip r:embed="rId5" cstate="print">
            <a:extLst>
              <a:ext uri="{6A82C882-ABF2-49EC-C217-D2900B0DD169}"/>
            </a:extLst>
          </a:blip>
          <a:srcRect/>
          <a:stretch>
            <a:fillRect/>
          </a:stretch>
        </p:blipFill>
        <p:spPr>
          <a:xfrm>
            <a:off x="8136255" y="1948815"/>
            <a:ext cx="1981200" cy="3924300"/>
          </a:xfrm>
          <a:prstGeom prst="rect">
            <a:avLst/>
          </a:prstGeom>
        </p:spPr>
      </p:pic>
      <p:pic>
        <p:nvPicPr>
          <p:cNvPr id="174" name="652F96BF-939B-45DF-0C87-FEC2F7C600B2"/>
          <p:cNvPicPr>
            <a:picLocks noChangeAspect="1"/>
          </p:cNvPicPr>
          <p:nvPr/>
        </p:nvPicPr>
        <p:blipFill>
          <a:blip r:embed="rId6" cstate="print">
            <a:extLst>
              <a:ext uri="{658EE474-D30A-4B8F-75AF-8AC6D79E2E17}"/>
            </a:extLst>
          </a:blip>
          <a:srcRect/>
          <a:stretch>
            <a:fillRect/>
          </a:stretch>
        </p:blipFill>
        <p:spPr>
          <a:xfrm>
            <a:off x="8256906" y="2081530"/>
            <a:ext cx="1756833" cy="3661833"/>
          </a:xfrm>
          <a:prstGeom prst="rect">
            <a:avLst/>
          </a:prstGeom>
        </p:spPr>
      </p:pic>
      <p:sp>
        <p:nvSpPr>
          <p:cNvPr id="175" name="TextBox175"/>
          <p:cNvSpPr txBox="1"/>
          <p:nvPr/>
        </p:nvSpPr>
        <p:spPr>
          <a:xfrm>
            <a:off x="8846184" y="6029325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个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人中心</a:t>
            </a:r>
          </a:p>
        </p:txBody>
      </p:sp>
      <p:sp>
        <p:nvSpPr>
          <p:cNvPr id="176" name="TextBox176"/>
          <p:cNvSpPr txBox="1"/>
          <p:nvPr/>
        </p:nvSpPr>
        <p:spPr>
          <a:xfrm>
            <a:off x="3883025" y="6203316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首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页导航</a:t>
            </a:r>
          </a:p>
        </p:txBody>
      </p:sp>
      <p:sp>
        <p:nvSpPr>
          <p:cNvPr id="177" name="TextBox17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泪滴形 1">
            <a:extLst>
              <a:ext uri="{FF2B5EF4-FFF2-40B4-BE49-F238E27FC236}">
                <a16:creationId xmlns:a16="http://schemas.microsoft.com/office/drawing/2014/main" id="{F46BB6B2-56FF-DBCF-26EB-574CF91CDCA5}"/>
              </a:ext>
            </a:extLst>
          </p:cNvPr>
          <p:cNvSpPr/>
          <p:nvPr/>
        </p:nvSpPr>
        <p:spPr>
          <a:xfrm>
            <a:off x="5930477" y="848360"/>
            <a:ext cx="914400" cy="914400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04B10CE2-387E-4494-60AA-B6D2EEB7F078}"/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VectorPath 179"/>
          <p:cNvSpPr/>
          <p:nvPr/>
        </p:nvSpPr>
        <p:spPr>
          <a:xfrm>
            <a:off x="306705" y="812165"/>
            <a:ext cx="1511935" cy="7620"/>
          </a:xfrm>
          <a:custGeom>
            <a:avLst/>
            <a:gdLst/>
            <a:ahLst/>
            <a:cxnLst/>
            <a:rect l="l" t="t" r="r" b="b"/>
            <a:pathLst>
              <a:path w="1511935" h="7620">
                <a:moveTo>
                  <a:pt x="0" y="0"/>
                </a:moveTo>
                <a:lnTo>
                  <a:pt x="1511999" y="0"/>
                </a:lnTo>
                <a:lnTo>
                  <a:pt x="1511999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180" name="TextBox180"/>
          <p:cNvSpPr txBox="1"/>
          <p:nvPr/>
        </p:nvSpPr>
        <p:spPr>
          <a:xfrm>
            <a:off x="328295" y="170815"/>
            <a:ext cx="6471285" cy="6545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城装修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分类页面</a:t>
            </a:r>
          </a:p>
          <a:p>
            <a:pPr marL="0" marR="0" indent="0" eaLnBrk="0">
              <a:lnSpc>
                <a:spcPct val="25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品分类页可以选择布局，不同布局适应不同层级的商品分类。最多显示三级分类</a:t>
            </a: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22916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5016500" marR="0" indent="0" eaLnBrk="0">
              <a:lnSpc>
                <a:spcPct val="100000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— — wcqh.cn — —</a:t>
            </a:r>
          </a:p>
        </p:txBody>
      </p:sp>
      <p:pic>
        <p:nvPicPr>
          <p:cNvPr id="181" name="11537BE9-8F95-4A84-1B18-513833896874"/>
          <p:cNvPicPr>
            <a:picLocks noChangeAspect="1"/>
          </p:cNvPicPr>
          <p:nvPr/>
        </p:nvPicPr>
        <p:blipFill>
          <a:blip r:embed="rId2" cstate="print">
            <a:extLst>
              <a:ext uri="{84789C90-1E9B-428C-2626-CD5C0BAC3F5C}"/>
            </a:extLst>
          </a:blip>
          <a:srcRect/>
          <a:stretch>
            <a:fillRect/>
          </a:stretch>
        </p:blipFill>
        <p:spPr>
          <a:xfrm>
            <a:off x="2053166" y="600286"/>
            <a:ext cx="8085667" cy="5528734"/>
          </a:xfrm>
          <a:prstGeom prst="rect">
            <a:avLst/>
          </a:prstGeom>
        </p:spPr>
      </p:pic>
      <p:sp>
        <p:nvSpPr>
          <p:cNvPr id="182" name="VectorPath 182"/>
          <p:cNvSpPr/>
          <p:nvPr/>
        </p:nvSpPr>
        <p:spPr>
          <a:xfrm>
            <a:off x="2587625" y="1834515"/>
            <a:ext cx="6559550" cy="3717925"/>
          </a:xfrm>
          <a:custGeom>
            <a:avLst/>
            <a:gdLst/>
            <a:ahLst/>
            <a:cxnLst/>
            <a:rect l="l" t="t" r="r" b="b"/>
            <a:pathLst>
              <a:path w="6559550" h="3717798">
                <a:moveTo>
                  <a:pt x="6556515" y="228"/>
                </a:moveTo>
                <a:lnTo>
                  <a:pt x="6557835" y="914"/>
                </a:lnTo>
                <a:lnTo>
                  <a:pt x="6558890" y="1968"/>
                </a:lnTo>
                <a:lnTo>
                  <a:pt x="6559576" y="3289"/>
                </a:lnTo>
                <a:lnTo>
                  <a:pt x="6559804" y="4763"/>
                </a:lnTo>
                <a:lnTo>
                  <a:pt x="6559804" y="3713036"/>
                </a:lnTo>
                <a:lnTo>
                  <a:pt x="6559576" y="3714509"/>
                </a:lnTo>
                <a:lnTo>
                  <a:pt x="6558890" y="3715830"/>
                </a:lnTo>
                <a:lnTo>
                  <a:pt x="6557835" y="3716884"/>
                </a:lnTo>
                <a:lnTo>
                  <a:pt x="6556515" y="3717570"/>
                </a:lnTo>
                <a:lnTo>
                  <a:pt x="6555042" y="3717798"/>
                </a:lnTo>
                <a:lnTo>
                  <a:pt x="4509" y="3717798"/>
                </a:lnTo>
                <a:lnTo>
                  <a:pt x="3035" y="3717570"/>
                </a:lnTo>
                <a:lnTo>
                  <a:pt x="1714" y="3716884"/>
                </a:lnTo>
                <a:lnTo>
                  <a:pt x="660" y="3715830"/>
                </a:lnTo>
                <a:lnTo>
                  <a:pt x="-26" y="3714509"/>
                </a:lnTo>
                <a:lnTo>
                  <a:pt x="-254" y="3713036"/>
                </a:lnTo>
                <a:lnTo>
                  <a:pt x="-254" y="4763"/>
                </a:lnTo>
                <a:lnTo>
                  <a:pt x="-26" y="3289"/>
                </a:lnTo>
                <a:lnTo>
                  <a:pt x="660" y="1968"/>
                </a:lnTo>
                <a:lnTo>
                  <a:pt x="1714" y="914"/>
                </a:lnTo>
                <a:lnTo>
                  <a:pt x="3035" y="228"/>
                </a:lnTo>
                <a:lnTo>
                  <a:pt x="4509" y="0"/>
                </a:lnTo>
                <a:lnTo>
                  <a:pt x="6555042" y="0"/>
                </a:lnTo>
                <a:moveTo>
                  <a:pt x="9271" y="9525"/>
                </a:moveTo>
                <a:lnTo>
                  <a:pt x="9271" y="3708273"/>
                </a:lnTo>
                <a:lnTo>
                  <a:pt x="6550280" y="3708273"/>
                </a:lnTo>
                <a:lnTo>
                  <a:pt x="6550280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183" name="TextBox183"/>
          <p:cNvSpPr txBox="1"/>
          <p:nvPr/>
        </p:nvSpPr>
        <p:spPr>
          <a:xfrm>
            <a:off x="5577841" y="5915660"/>
            <a:ext cx="10674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类布局调整</a:t>
            </a:r>
          </a:p>
        </p:txBody>
      </p:sp>
      <p:pic>
        <p:nvPicPr>
          <p:cNvPr id="8" name="图形 7" descr="头上的大脑 纯色填充">
            <a:extLst>
              <a:ext uri="{FF2B5EF4-FFF2-40B4-BE49-F238E27FC236}">
                <a16:creationId xmlns:a16="http://schemas.microsoft.com/office/drawing/2014/main" id="{F9E0AEE8-3B32-C36D-5812-E1746CC7D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8275" y="3133725"/>
            <a:ext cx="914400" cy="914400"/>
          </a:xfrm>
          <a:prstGeom prst="rect">
            <a:avLst/>
          </a:prstGeom>
        </p:spPr>
      </p:pic>
      <p:pic>
        <p:nvPicPr>
          <p:cNvPr id="10" name="图形 9" descr="实心填充的天使表情 纯色填充">
            <a:extLst>
              <a:ext uri="{FF2B5EF4-FFF2-40B4-BE49-F238E27FC236}">
                <a16:creationId xmlns:a16="http://schemas.microsoft.com/office/drawing/2014/main" id="{FE6648A0-9D31-9840-C211-950FE1E98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3412" y="5317067"/>
            <a:ext cx="914400" cy="914400"/>
          </a:xfrm>
          <a:prstGeom prst="rect">
            <a:avLst/>
          </a:prstGeom>
        </p:spPr>
      </p:pic>
      <p:sp>
        <p:nvSpPr>
          <p:cNvPr id="11" name="泪滴形 10">
            <a:extLst>
              <a:ext uri="{FF2B5EF4-FFF2-40B4-BE49-F238E27FC236}">
                <a16:creationId xmlns:a16="http://schemas.microsoft.com/office/drawing/2014/main" id="{C2E08069-C3A8-2AA8-A46F-099CF28DCC7E}"/>
              </a:ext>
            </a:extLst>
          </p:cNvPr>
          <p:cNvSpPr/>
          <p:nvPr/>
        </p:nvSpPr>
        <p:spPr>
          <a:xfrm>
            <a:off x="1595966" y="2971800"/>
            <a:ext cx="914400" cy="914400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6908933E-558C-472A-00EB-87CFEF7CE96E}"/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FA51416E-5AA8-4450-FE2C-585357ED087D"/>
          <p:cNvPicPr>
            <a:picLocks noChangeAspect="1"/>
          </p:cNvPicPr>
          <p:nvPr/>
        </p:nvPicPr>
        <p:blipFill>
          <a:blip r:embed="rId2" cstate="print">
            <a:extLst>
              <a:ext uri="{0D961812-B3DF-4609-5FB1-341E8895503F}"/>
            </a:extLst>
          </a:blip>
          <a:srcRect/>
          <a:stretch>
            <a:fillRect/>
          </a:stretch>
        </p:blipFill>
        <p:spPr>
          <a:xfrm>
            <a:off x="982980" y="608330"/>
            <a:ext cx="6358467" cy="3124200"/>
          </a:xfrm>
          <a:prstGeom prst="rect">
            <a:avLst/>
          </a:prstGeom>
        </p:spPr>
      </p:pic>
      <p:sp>
        <p:nvSpPr>
          <p:cNvPr id="185" name="VectorPath 185"/>
          <p:cNvSpPr/>
          <p:nvPr/>
        </p:nvSpPr>
        <p:spPr>
          <a:xfrm>
            <a:off x="973455" y="1619885"/>
            <a:ext cx="6198870" cy="2118995"/>
          </a:xfrm>
          <a:custGeom>
            <a:avLst/>
            <a:gdLst/>
            <a:ahLst/>
            <a:cxnLst/>
            <a:rect l="l" t="t" r="r" b="b"/>
            <a:pathLst>
              <a:path w="6198870" h="2118868">
                <a:moveTo>
                  <a:pt x="6195581" y="-25"/>
                </a:moveTo>
                <a:lnTo>
                  <a:pt x="6196902" y="660"/>
                </a:lnTo>
                <a:lnTo>
                  <a:pt x="6197956" y="1715"/>
                </a:lnTo>
                <a:lnTo>
                  <a:pt x="6198642" y="3035"/>
                </a:lnTo>
                <a:lnTo>
                  <a:pt x="6198870" y="4509"/>
                </a:lnTo>
                <a:lnTo>
                  <a:pt x="6198870" y="2114106"/>
                </a:lnTo>
                <a:lnTo>
                  <a:pt x="6198642" y="2115579"/>
                </a:lnTo>
                <a:lnTo>
                  <a:pt x="6197956" y="2116900"/>
                </a:lnTo>
                <a:lnTo>
                  <a:pt x="6196902" y="2117954"/>
                </a:lnTo>
                <a:lnTo>
                  <a:pt x="6195581" y="2118640"/>
                </a:lnTo>
                <a:lnTo>
                  <a:pt x="6194108" y="2118868"/>
                </a:lnTo>
                <a:lnTo>
                  <a:pt x="4762" y="2118868"/>
                </a:lnTo>
                <a:lnTo>
                  <a:pt x="3289" y="2118640"/>
                </a:lnTo>
                <a:lnTo>
                  <a:pt x="1968" y="2117954"/>
                </a:lnTo>
                <a:lnTo>
                  <a:pt x="914" y="2116900"/>
                </a:lnTo>
                <a:lnTo>
                  <a:pt x="229" y="2115579"/>
                </a:lnTo>
                <a:lnTo>
                  <a:pt x="0" y="2114106"/>
                </a:lnTo>
                <a:lnTo>
                  <a:pt x="0" y="4509"/>
                </a:lnTo>
                <a:lnTo>
                  <a:pt x="229" y="3035"/>
                </a:lnTo>
                <a:lnTo>
                  <a:pt x="914" y="1715"/>
                </a:lnTo>
                <a:lnTo>
                  <a:pt x="1968" y="660"/>
                </a:lnTo>
                <a:lnTo>
                  <a:pt x="3289" y="-25"/>
                </a:lnTo>
                <a:lnTo>
                  <a:pt x="4762" y="-254"/>
                </a:lnTo>
                <a:lnTo>
                  <a:pt x="6194108" y="-254"/>
                </a:lnTo>
                <a:moveTo>
                  <a:pt x="9525" y="9271"/>
                </a:moveTo>
                <a:lnTo>
                  <a:pt x="9525" y="2109343"/>
                </a:lnTo>
                <a:lnTo>
                  <a:pt x="6189345" y="2109343"/>
                </a:lnTo>
                <a:lnTo>
                  <a:pt x="6189345" y="9271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186" name="VectorPath 186"/>
          <p:cNvSpPr/>
          <p:nvPr/>
        </p:nvSpPr>
        <p:spPr>
          <a:xfrm>
            <a:off x="306705" y="812165"/>
            <a:ext cx="1511935" cy="7620"/>
          </a:xfrm>
          <a:custGeom>
            <a:avLst/>
            <a:gdLst/>
            <a:ahLst/>
            <a:cxnLst/>
            <a:rect l="l" t="t" r="r" b="b"/>
            <a:pathLst>
              <a:path w="1511935" h="7620">
                <a:moveTo>
                  <a:pt x="0" y="0"/>
                </a:moveTo>
                <a:lnTo>
                  <a:pt x="1511999" y="0"/>
                </a:lnTo>
                <a:lnTo>
                  <a:pt x="1511999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187" name="TextBox187"/>
          <p:cNvSpPr txBox="1"/>
          <p:nvPr/>
        </p:nvSpPr>
        <p:spPr>
          <a:xfrm>
            <a:off x="328295" y="170815"/>
            <a:ext cx="3023235" cy="1038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城装修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底部导航</a:t>
            </a:r>
          </a:p>
          <a:p>
            <a:pPr marL="0" marR="0" indent="0" eaLnBrk="0">
              <a:lnSpc>
                <a:spcPct val="25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设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置移动端商城底部导航图标和名称</a:t>
            </a:r>
          </a:p>
        </p:txBody>
      </p:sp>
      <p:pic>
        <p:nvPicPr>
          <p:cNvPr id="188" name="FA7E1E2F-F9E0-4F9A-D0A0-6BA535AEB10E"/>
          <p:cNvPicPr>
            <a:picLocks noChangeAspect="1"/>
          </p:cNvPicPr>
          <p:nvPr/>
        </p:nvPicPr>
        <p:blipFill>
          <a:blip r:embed="rId3" cstate="print">
            <a:extLst>
              <a:ext uri="{EF60DED6-9975-4169-23EB-923233B51CAA}"/>
            </a:extLst>
          </a:blip>
          <a:srcRect/>
          <a:stretch>
            <a:fillRect/>
          </a:stretch>
        </p:blipFill>
        <p:spPr>
          <a:xfrm>
            <a:off x="8107045" y="1700530"/>
            <a:ext cx="2235200" cy="4538134"/>
          </a:xfrm>
          <a:prstGeom prst="rect">
            <a:avLst/>
          </a:prstGeom>
        </p:spPr>
      </p:pic>
      <p:pic>
        <p:nvPicPr>
          <p:cNvPr id="189" name="6A94E5F6-C330-4D5B-74AC-97B137768654"/>
          <p:cNvPicPr>
            <a:picLocks noChangeAspect="1"/>
          </p:cNvPicPr>
          <p:nvPr/>
        </p:nvPicPr>
        <p:blipFill>
          <a:blip r:embed="rId4" cstate="print">
            <a:extLst>
              <a:ext uri="{E930F381-C36B-4CBE-BB79-1356CC682048}"/>
            </a:extLst>
          </a:blip>
          <a:srcRect/>
          <a:stretch>
            <a:fillRect/>
          </a:stretch>
        </p:blipFill>
        <p:spPr>
          <a:xfrm>
            <a:off x="8105775" y="1478280"/>
            <a:ext cx="2383367" cy="4995333"/>
          </a:xfrm>
          <a:prstGeom prst="rect">
            <a:avLst/>
          </a:prstGeom>
        </p:spPr>
      </p:pic>
      <p:sp>
        <p:nvSpPr>
          <p:cNvPr id="190" name="VectorPath 190"/>
          <p:cNvSpPr/>
          <p:nvPr/>
        </p:nvSpPr>
        <p:spPr>
          <a:xfrm>
            <a:off x="8183881" y="1629410"/>
            <a:ext cx="2232660" cy="4244340"/>
          </a:xfrm>
          <a:custGeom>
            <a:avLst/>
            <a:gdLst/>
            <a:ahLst/>
            <a:cxnLst/>
            <a:rect l="l" t="t" r="r" b="b"/>
            <a:pathLst>
              <a:path w="2232660" h="4244087">
                <a:moveTo>
                  <a:pt x="0" y="-254"/>
                </a:moveTo>
                <a:lnTo>
                  <a:pt x="2232660" y="-254"/>
                </a:lnTo>
                <a:lnTo>
                  <a:pt x="2232660" y="4244087"/>
                </a:lnTo>
                <a:lnTo>
                  <a:pt x="0" y="4244087"/>
                </a:lnTo>
                <a:lnTo>
                  <a:pt x="0" y="-254"/>
                </a:lnTo>
              </a:path>
            </a:pathLst>
          </a:custGeom>
          <a:solidFill>
            <a:srgbClr val="D9D9D9">
              <a:alpha val="100000"/>
            </a:srgbClr>
          </a:solidFill>
        </p:spPr>
      </p:sp>
      <p:sp>
        <p:nvSpPr>
          <p:cNvPr id="191" name="TextBox191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pic>
        <p:nvPicPr>
          <p:cNvPr id="192" name="16C0FE7E-80E5-4AC4-4CE8-BEC25551F07E"/>
          <p:cNvPicPr>
            <a:picLocks noChangeAspect="1"/>
          </p:cNvPicPr>
          <p:nvPr/>
        </p:nvPicPr>
        <p:blipFill>
          <a:blip r:embed="rId5" cstate="print">
            <a:extLst>
              <a:ext uri="{BE152538-FFA2-4C50-9792-D0ED4069E094}"/>
            </a:extLst>
          </a:blip>
          <a:srcRect/>
          <a:stretch>
            <a:fillRect/>
          </a:stretch>
        </p:blipFill>
        <p:spPr>
          <a:xfrm>
            <a:off x="856615" y="3933190"/>
            <a:ext cx="6028267" cy="2798233"/>
          </a:xfrm>
          <a:prstGeom prst="rect">
            <a:avLst/>
          </a:prstGeom>
        </p:spPr>
      </p:pic>
      <p:sp>
        <p:nvSpPr>
          <p:cNvPr id="193" name="VectorPath 193"/>
          <p:cNvSpPr/>
          <p:nvPr/>
        </p:nvSpPr>
        <p:spPr>
          <a:xfrm>
            <a:off x="847090" y="3923665"/>
            <a:ext cx="4591050" cy="2815590"/>
          </a:xfrm>
          <a:custGeom>
            <a:avLst/>
            <a:gdLst/>
            <a:ahLst/>
            <a:cxnLst/>
            <a:rect l="l" t="t" r="r" b="b"/>
            <a:pathLst>
              <a:path w="4590923" h="2815336">
                <a:moveTo>
                  <a:pt x="4587634" y="228"/>
                </a:moveTo>
                <a:lnTo>
                  <a:pt x="4588955" y="915"/>
                </a:lnTo>
                <a:lnTo>
                  <a:pt x="4590009" y="1968"/>
                </a:lnTo>
                <a:lnTo>
                  <a:pt x="4590695" y="3289"/>
                </a:lnTo>
                <a:lnTo>
                  <a:pt x="4590923" y="4763"/>
                </a:lnTo>
                <a:lnTo>
                  <a:pt x="4590923" y="2810828"/>
                </a:lnTo>
                <a:lnTo>
                  <a:pt x="4590695" y="2812301"/>
                </a:lnTo>
                <a:lnTo>
                  <a:pt x="4590009" y="2813622"/>
                </a:lnTo>
                <a:lnTo>
                  <a:pt x="4588955" y="2814676"/>
                </a:lnTo>
                <a:lnTo>
                  <a:pt x="4587634" y="2815361"/>
                </a:lnTo>
                <a:lnTo>
                  <a:pt x="4586160" y="2815590"/>
                </a:lnTo>
                <a:lnTo>
                  <a:pt x="4635" y="2815590"/>
                </a:lnTo>
                <a:lnTo>
                  <a:pt x="3162" y="2815361"/>
                </a:lnTo>
                <a:lnTo>
                  <a:pt x="1842" y="2814676"/>
                </a:lnTo>
                <a:lnTo>
                  <a:pt x="787" y="2813622"/>
                </a:lnTo>
                <a:lnTo>
                  <a:pt x="102" y="2812301"/>
                </a:lnTo>
                <a:lnTo>
                  <a:pt x="-127" y="2810828"/>
                </a:lnTo>
                <a:lnTo>
                  <a:pt x="-127" y="4763"/>
                </a:lnTo>
                <a:lnTo>
                  <a:pt x="102" y="3289"/>
                </a:lnTo>
                <a:lnTo>
                  <a:pt x="787" y="1968"/>
                </a:lnTo>
                <a:lnTo>
                  <a:pt x="1842" y="915"/>
                </a:lnTo>
                <a:lnTo>
                  <a:pt x="3162" y="228"/>
                </a:lnTo>
                <a:lnTo>
                  <a:pt x="4635" y="0"/>
                </a:lnTo>
                <a:lnTo>
                  <a:pt x="4586160" y="0"/>
                </a:lnTo>
                <a:moveTo>
                  <a:pt x="9398" y="9525"/>
                </a:moveTo>
                <a:lnTo>
                  <a:pt x="9398" y="2806066"/>
                </a:lnTo>
                <a:lnTo>
                  <a:pt x="4581398" y="2806066"/>
                </a:lnTo>
                <a:lnTo>
                  <a:pt x="4581398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2" name="箭头: 左 1">
            <a:extLst>
              <a:ext uri="{FF2B5EF4-FFF2-40B4-BE49-F238E27FC236}">
                <a16:creationId xmlns:a16="http://schemas.microsoft.com/office/drawing/2014/main" id="{B1F5B0C9-3607-3707-43DD-2F53439BFDCD}"/>
              </a:ext>
            </a:extLst>
          </p:cNvPr>
          <p:cNvSpPr/>
          <p:nvPr/>
        </p:nvSpPr>
        <p:spPr>
          <a:xfrm>
            <a:off x="4664943" y="690287"/>
            <a:ext cx="2591943" cy="966216"/>
          </a:xfrm>
          <a:prstGeom prst="lef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上 2">
            <a:extLst>
              <a:ext uri="{FF2B5EF4-FFF2-40B4-BE49-F238E27FC236}">
                <a16:creationId xmlns:a16="http://schemas.microsoft.com/office/drawing/2014/main" id="{83566F1D-15AF-BBA5-6850-25EC0B836684}"/>
              </a:ext>
            </a:extLst>
          </p:cNvPr>
          <p:cNvSpPr/>
          <p:nvPr/>
        </p:nvSpPr>
        <p:spPr>
          <a:xfrm>
            <a:off x="5255831" y="4450017"/>
            <a:ext cx="1840294" cy="1717696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E3C957D6-208B-47C6-2B58-F09564B375BF}"/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8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10" name="TextBox10"/>
          <p:cNvSpPr txBox="1"/>
          <p:nvPr/>
        </p:nvSpPr>
        <p:spPr>
          <a:xfrm>
            <a:off x="4470400" y="719455"/>
            <a:ext cx="3256280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320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回收租赁业</a:t>
            </a:r>
            <a:r>
              <a:rPr lang="en-US" altLang="zh-CN" sz="320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务模式</a:t>
            </a:r>
          </a:p>
        </p:txBody>
      </p:sp>
      <p:pic>
        <p:nvPicPr>
          <p:cNvPr id="11" name="30315244-C444-4FFB-0BD9-0AF0B273BE75"/>
          <p:cNvPicPr>
            <a:picLocks noChangeAspect="1"/>
          </p:cNvPicPr>
          <p:nvPr/>
        </p:nvPicPr>
        <p:blipFill>
          <a:blip r:embed="rId2" cstate="print">
            <a:extLst>
              <a:ext uri="{7908E8D9-2289-48E5-41CE-DFF80B8033E2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</p:spTree>
    <p:extLst>
      <p:ext uri="{2BF3C95D-C6FB-4F6F-900A-8B7CB945FE9A}"/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AF7B7B98-DA25-4D67-7FAD-0F43DD92A33F"/>
          <p:cNvPicPr>
            <a:picLocks noChangeAspect="1"/>
          </p:cNvPicPr>
          <p:nvPr/>
        </p:nvPicPr>
        <p:blipFill>
          <a:blip r:embed="rId2" cstate="print">
            <a:extLst>
              <a:ext uri="{9313B930-5DBE-4419-64D4-195CCD95B3C2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195" name="VectorPath 195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196" name="0EA54D5D-77F2-4F84-CDA4-A92064917AFA"/>
          <p:cNvPicPr>
            <a:picLocks noChangeAspect="1"/>
          </p:cNvPicPr>
          <p:nvPr/>
        </p:nvPicPr>
        <p:blipFill>
          <a:blip r:embed="rId3" cstate="print">
            <a:extLst>
              <a:ext uri="{C4F5BAD0-4BF5-4486-6C85-165EB5CAEEC1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7" name="TextBox197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8" name="TextBox198"/>
          <p:cNvSpPr txBox="1"/>
          <p:nvPr/>
        </p:nvSpPr>
        <p:spPr>
          <a:xfrm>
            <a:off x="4857750" y="2031365"/>
            <a:ext cx="3048000" cy="906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营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销功能</a:t>
            </a:r>
          </a:p>
        </p:txBody>
      </p:sp>
      <p:sp>
        <p:nvSpPr>
          <p:cNvPr id="199" name="VectorPath 199"/>
          <p:cNvSpPr/>
          <p:nvPr/>
        </p:nvSpPr>
        <p:spPr>
          <a:xfrm>
            <a:off x="4899660" y="3142615"/>
            <a:ext cx="4543425" cy="7620"/>
          </a:xfrm>
          <a:custGeom>
            <a:avLst/>
            <a:gdLst/>
            <a:ahLst/>
            <a:cxnLst/>
            <a:rect l="l" t="t" r="r" b="b"/>
            <a:pathLst>
              <a:path w="4543197" h="7556">
                <a:moveTo>
                  <a:pt x="0" y="-64"/>
                </a:moveTo>
                <a:lnTo>
                  <a:pt x="4543197" y="-64"/>
                </a:lnTo>
                <a:lnTo>
                  <a:pt x="4543197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00" name="TextBox200"/>
          <p:cNvSpPr txBox="1"/>
          <p:nvPr/>
        </p:nvSpPr>
        <p:spPr>
          <a:xfrm>
            <a:off x="4857750" y="3539490"/>
            <a:ext cx="3200400" cy="266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足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迹气泡、专区活动等营销功能</a:t>
            </a:r>
          </a:p>
        </p:txBody>
      </p:sp>
      <p:sp>
        <p:nvSpPr>
          <p:cNvPr id="201" name="TextBox201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A900D8AE-DD45-4475-8EBD-A2F032B75741}"/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1D11D91D-B71E-4D88-9D1E-46A068431101"/>
          <p:cNvPicPr>
            <a:picLocks noChangeAspect="1"/>
          </p:cNvPicPr>
          <p:nvPr/>
        </p:nvPicPr>
        <p:blipFill>
          <a:blip r:embed="rId2" cstate="print">
            <a:extLst>
              <a:ext uri="{9EE9F2D6-5FC4-4FFE-54E9-5038CEFCDFE8}"/>
            </a:extLst>
          </a:blip>
          <a:srcRect/>
          <a:stretch>
            <a:fillRect/>
          </a:stretch>
        </p:blipFill>
        <p:spPr>
          <a:xfrm>
            <a:off x="5309870" y="608330"/>
            <a:ext cx="2032000" cy="1397000"/>
          </a:xfrm>
          <a:prstGeom prst="rect">
            <a:avLst/>
          </a:prstGeom>
        </p:spPr>
      </p:pic>
      <p:sp>
        <p:nvSpPr>
          <p:cNvPr id="203" name="VectorPath 203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04" name="TextBox204"/>
          <p:cNvSpPr txBox="1"/>
          <p:nvPr/>
        </p:nvSpPr>
        <p:spPr>
          <a:xfrm>
            <a:off x="334645" y="177165"/>
            <a:ext cx="6379210" cy="65392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营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销功能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足迹气泡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设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置商城首页，商品详情页显示足迹气泡。营造活动氛围，增强气氛。</a:t>
            </a: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2250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5016500" marR="0" indent="0" eaLnBrk="0">
              <a:lnSpc>
                <a:spcPct val="100000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— — wcqh.cn — —</a:t>
            </a:r>
          </a:p>
        </p:txBody>
      </p:sp>
      <p:pic>
        <p:nvPicPr>
          <p:cNvPr id="205" name="1A6A3200-7DC8-4B7F-B3DB-4BCA4A655353"/>
          <p:cNvPicPr>
            <a:picLocks noChangeAspect="1"/>
          </p:cNvPicPr>
          <p:nvPr/>
        </p:nvPicPr>
        <p:blipFill>
          <a:blip r:embed="rId3" cstate="print">
            <a:extLst>
              <a:ext uri="{DBFF1CBE-AB25-4FEF-D742-D5AA5CBC3401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pic>
        <p:nvPicPr>
          <p:cNvPr id="206" name="887966D4-D75E-4736-12BB-3F54DF069ADF"/>
          <p:cNvPicPr>
            <a:picLocks noChangeAspect="1"/>
          </p:cNvPicPr>
          <p:nvPr/>
        </p:nvPicPr>
        <p:blipFill>
          <a:blip r:embed="rId4" cstate="print">
            <a:extLst>
              <a:ext uri="{882C4495-0217-4F4A-8D4B-3178A5DA70A7}"/>
            </a:extLst>
          </a:blip>
          <a:srcRect/>
          <a:stretch>
            <a:fillRect/>
          </a:stretch>
        </p:blipFill>
        <p:spPr>
          <a:xfrm>
            <a:off x="7817485" y="1468755"/>
            <a:ext cx="2252134" cy="4699000"/>
          </a:xfrm>
          <a:prstGeom prst="rect">
            <a:avLst/>
          </a:prstGeom>
        </p:spPr>
      </p:pic>
      <p:sp>
        <p:nvSpPr>
          <p:cNvPr id="207" name="VectorPath 207"/>
          <p:cNvSpPr/>
          <p:nvPr/>
        </p:nvSpPr>
        <p:spPr>
          <a:xfrm>
            <a:off x="7889241" y="2214245"/>
            <a:ext cx="1452880" cy="372745"/>
          </a:xfrm>
          <a:custGeom>
            <a:avLst/>
            <a:gdLst/>
            <a:ahLst/>
            <a:cxnLst/>
            <a:rect l="l" t="t" r="r" b="b"/>
            <a:pathLst>
              <a:path w="1452880" h="372745">
                <a:moveTo>
                  <a:pt x="1452880" y="372745"/>
                </a:moveTo>
                <a:lnTo>
                  <a:pt x="0" y="372745"/>
                </a:lnTo>
                <a:lnTo>
                  <a:pt x="0" y="0"/>
                </a:lnTo>
                <a:lnTo>
                  <a:pt x="1452880" y="0"/>
                </a:lnTo>
                <a:moveTo>
                  <a:pt x="12700" y="12700"/>
                </a:moveTo>
                <a:lnTo>
                  <a:pt x="12700" y="360045"/>
                </a:lnTo>
                <a:lnTo>
                  <a:pt x="1440180" y="360045"/>
                </a:lnTo>
                <a:lnTo>
                  <a:pt x="1440180" y="12700"/>
                </a:lnTo>
              </a:path>
            </a:pathLst>
          </a:custGeom>
          <a:solidFill>
            <a:srgbClr val="FF0000">
              <a:alpha val="100000"/>
            </a:srgbClr>
          </a:solidFill>
        </p:spPr>
      </p:sp>
      <p:pic>
        <p:nvPicPr>
          <p:cNvPr id="208" name="98A096B2-8333-41B6-06C4-A2A3974EB58E"/>
          <p:cNvPicPr>
            <a:picLocks noChangeAspect="1"/>
          </p:cNvPicPr>
          <p:nvPr/>
        </p:nvPicPr>
        <p:blipFill>
          <a:blip r:embed="rId5" cstate="print">
            <a:extLst>
              <a:ext uri="{ABA3CD30-E0EE-454E-5B61-EDE3D0A5DDCD}"/>
            </a:extLst>
          </a:blip>
          <a:srcRect/>
          <a:stretch>
            <a:fillRect/>
          </a:stretch>
        </p:blipFill>
        <p:spPr>
          <a:xfrm>
            <a:off x="551815" y="1844040"/>
            <a:ext cx="6642100" cy="1024467"/>
          </a:xfrm>
          <a:prstGeom prst="rect">
            <a:avLst/>
          </a:prstGeom>
        </p:spPr>
      </p:pic>
      <p:sp>
        <p:nvSpPr>
          <p:cNvPr id="209" name="VectorPath 209"/>
          <p:cNvSpPr/>
          <p:nvPr/>
        </p:nvSpPr>
        <p:spPr>
          <a:xfrm>
            <a:off x="542290" y="1834515"/>
            <a:ext cx="6656070" cy="1040130"/>
          </a:xfrm>
          <a:custGeom>
            <a:avLst/>
            <a:gdLst/>
            <a:ahLst/>
            <a:cxnLst/>
            <a:rect l="l" t="t" r="r" b="b"/>
            <a:pathLst>
              <a:path w="6655943" h="1040130">
                <a:moveTo>
                  <a:pt x="6652654" y="228"/>
                </a:moveTo>
                <a:lnTo>
                  <a:pt x="6653975" y="914"/>
                </a:lnTo>
                <a:lnTo>
                  <a:pt x="6655029" y="1968"/>
                </a:lnTo>
                <a:lnTo>
                  <a:pt x="6655715" y="3289"/>
                </a:lnTo>
                <a:lnTo>
                  <a:pt x="6655943" y="4763"/>
                </a:lnTo>
                <a:lnTo>
                  <a:pt x="6655943" y="1035367"/>
                </a:lnTo>
                <a:lnTo>
                  <a:pt x="6655715" y="1036841"/>
                </a:lnTo>
                <a:lnTo>
                  <a:pt x="6655029" y="1038161"/>
                </a:lnTo>
                <a:lnTo>
                  <a:pt x="6653975" y="1039216"/>
                </a:lnTo>
                <a:lnTo>
                  <a:pt x="6652654" y="1039901"/>
                </a:lnTo>
                <a:lnTo>
                  <a:pt x="6651181" y="1040130"/>
                </a:lnTo>
                <a:lnTo>
                  <a:pt x="4635" y="1040130"/>
                </a:lnTo>
                <a:lnTo>
                  <a:pt x="3162" y="1039901"/>
                </a:lnTo>
                <a:lnTo>
                  <a:pt x="1842" y="1039216"/>
                </a:lnTo>
                <a:lnTo>
                  <a:pt x="787" y="1038161"/>
                </a:lnTo>
                <a:lnTo>
                  <a:pt x="102" y="1036841"/>
                </a:lnTo>
                <a:lnTo>
                  <a:pt x="-127" y="1035367"/>
                </a:lnTo>
                <a:lnTo>
                  <a:pt x="-127" y="4763"/>
                </a:lnTo>
                <a:lnTo>
                  <a:pt x="102" y="3289"/>
                </a:lnTo>
                <a:lnTo>
                  <a:pt x="787" y="1968"/>
                </a:lnTo>
                <a:lnTo>
                  <a:pt x="1842" y="914"/>
                </a:lnTo>
                <a:lnTo>
                  <a:pt x="3162" y="228"/>
                </a:lnTo>
                <a:lnTo>
                  <a:pt x="4635" y="0"/>
                </a:lnTo>
                <a:lnTo>
                  <a:pt x="6651181" y="0"/>
                </a:lnTo>
                <a:moveTo>
                  <a:pt x="9398" y="9525"/>
                </a:moveTo>
                <a:lnTo>
                  <a:pt x="9398" y="1030605"/>
                </a:lnTo>
                <a:lnTo>
                  <a:pt x="6646418" y="1030605"/>
                </a:lnTo>
                <a:lnTo>
                  <a:pt x="6646418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pic>
        <p:nvPicPr>
          <p:cNvPr id="210" name="3C1BD4B8-7869-415C-81B8-0A65416838F3"/>
          <p:cNvPicPr>
            <a:picLocks noChangeAspect="1"/>
          </p:cNvPicPr>
          <p:nvPr/>
        </p:nvPicPr>
        <p:blipFill>
          <a:blip r:embed="rId6" cstate="print">
            <a:extLst>
              <a:ext uri="{11C4B06B-DD9E-492B-E5F2-13AFC4142C7C}"/>
            </a:extLst>
          </a:blip>
          <a:srcRect/>
          <a:stretch>
            <a:fillRect/>
          </a:stretch>
        </p:blipFill>
        <p:spPr>
          <a:xfrm>
            <a:off x="623570" y="3284220"/>
            <a:ext cx="4229100" cy="1553633"/>
          </a:xfrm>
          <a:prstGeom prst="rect">
            <a:avLst/>
          </a:prstGeom>
        </p:spPr>
      </p:pic>
      <p:sp>
        <p:nvSpPr>
          <p:cNvPr id="211" name="VectorPath 211"/>
          <p:cNvSpPr/>
          <p:nvPr/>
        </p:nvSpPr>
        <p:spPr>
          <a:xfrm>
            <a:off x="614045" y="3274695"/>
            <a:ext cx="4244975" cy="1567180"/>
          </a:xfrm>
          <a:custGeom>
            <a:avLst/>
            <a:gdLst/>
            <a:ahLst/>
            <a:cxnLst/>
            <a:rect l="l" t="t" r="r" b="b"/>
            <a:pathLst>
              <a:path w="4244848" h="1567180">
                <a:moveTo>
                  <a:pt x="4241559" y="228"/>
                </a:moveTo>
                <a:lnTo>
                  <a:pt x="4242880" y="914"/>
                </a:lnTo>
                <a:lnTo>
                  <a:pt x="4243934" y="1968"/>
                </a:lnTo>
                <a:lnTo>
                  <a:pt x="4244620" y="3289"/>
                </a:lnTo>
                <a:lnTo>
                  <a:pt x="4244848" y="4763"/>
                </a:lnTo>
                <a:lnTo>
                  <a:pt x="4244848" y="1562671"/>
                </a:lnTo>
                <a:lnTo>
                  <a:pt x="4244620" y="1564144"/>
                </a:lnTo>
                <a:lnTo>
                  <a:pt x="4243934" y="1565466"/>
                </a:lnTo>
                <a:lnTo>
                  <a:pt x="4242880" y="1566520"/>
                </a:lnTo>
                <a:lnTo>
                  <a:pt x="4241559" y="1567206"/>
                </a:lnTo>
                <a:lnTo>
                  <a:pt x="4240086" y="1567434"/>
                </a:lnTo>
                <a:lnTo>
                  <a:pt x="4509" y="1567434"/>
                </a:lnTo>
                <a:lnTo>
                  <a:pt x="3035" y="1567206"/>
                </a:lnTo>
                <a:lnTo>
                  <a:pt x="1715" y="1566520"/>
                </a:lnTo>
                <a:lnTo>
                  <a:pt x="660" y="1565466"/>
                </a:lnTo>
                <a:lnTo>
                  <a:pt x="-25" y="1564144"/>
                </a:lnTo>
                <a:lnTo>
                  <a:pt x="-254" y="1562671"/>
                </a:lnTo>
                <a:lnTo>
                  <a:pt x="-254" y="4763"/>
                </a:lnTo>
                <a:lnTo>
                  <a:pt x="-25" y="3289"/>
                </a:lnTo>
                <a:lnTo>
                  <a:pt x="660" y="1968"/>
                </a:lnTo>
                <a:lnTo>
                  <a:pt x="1715" y="914"/>
                </a:lnTo>
                <a:lnTo>
                  <a:pt x="3035" y="228"/>
                </a:lnTo>
                <a:lnTo>
                  <a:pt x="4509" y="0"/>
                </a:lnTo>
                <a:lnTo>
                  <a:pt x="4240086" y="0"/>
                </a:lnTo>
                <a:moveTo>
                  <a:pt x="9271" y="9525"/>
                </a:moveTo>
                <a:lnTo>
                  <a:pt x="9271" y="1557909"/>
                </a:lnTo>
                <a:lnTo>
                  <a:pt x="4235323" y="1557909"/>
                </a:lnTo>
                <a:lnTo>
                  <a:pt x="4235323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1F3985DD-32BE-437A-5DD1-E6E529E9E568}"/>
              </a:ext>
            </a:extLst>
          </p:cNvPr>
          <p:cNvSpPr/>
          <p:nvPr/>
        </p:nvSpPr>
        <p:spPr>
          <a:xfrm>
            <a:off x="4451350" y="4837853"/>
            <a:ext cx="2502535" cy="122296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左 4">
            <a:extLst>
              <a:ext uri="{FF2B5EF4-FFF2-40B4-BE49-F238E27FC236}">
                <a16:creationId xmlns:a16="http://schemas.microsoft.com/office/drawing/2014/main" id="{FE89D260-0A21-352F-B6AE-20656100A00F}"/>
              </a:ext>
            </a:extLst>
          </p:cNvPr>
          <p:cNvSpPr/>
          <p:nvPr/>
        </p:nvSpPr>
        <p:spPr>
          <a:xfrm rot="20093820">
            <a:off x="5314941" y="936285"/>
            <a:ext cx="2050098" cy="649550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AD1989F-B50B-4F96-071B-919A7B27B370}"/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97739480-8D04-41BA-D927-0791296B96A1"/>
          <p:cNvPicPr>
            <a:picLocks noChangeAspect="1"/>
          </p:cNvPicPr>
          <p:nvPr/>
        </p:nvPicPr>
        <p:blipFill>
          <a:blip r:embed="rId2" cstate="print">
            <a:extLst>
              <a:ext uri="{3522CBFD-DDA6-405D-2071-815731B6A538}"/>
            </a:extLst>
          </a:blip>
          <a:srcRect/>
          <a:stretch>
            <a:fillRect/>
          </a:stretch>
        </p:blipFill>
        <p:spPr>
          <a:xfrm>
            <a:off x="1416050" y="608330"/>
            <a:ext cx="8724900" cy="5528734"/>
          </a:xfrm>
          <a:prstGeom prst="rect">
            <a:avLst/>
          </a:prstGeom>
        </p:spPr>
      </p:pic>
      <p:sp>
        <p:nvSpPr>
          <p:cNvPr id="213" name="VectorPath 213"/>
          <p:cNvSpPr/>
          <p:nvPr/>
        </p:nvSpPr>
        <p:spPr>
          <a:xfrm>
            <a:off x="1406525" y="1804035"/>
            <a:ext cx="4225290" cy="3173730"/>
          </a:xfrm>
          <a:custGeom>
            <a:avLst/>
            <a:gdLst/>
            <a:ahLst/>
            <a:cxnLst/>
            <a:rect l="l" t="t" r="r" b="b"/>
            <a:pathLst>
              <a:path w="4225036" h="3173730">
                <a:moveTo>
                  <a:pt x="4221748" y="229"/>
                </a:moveTo>
                <a:lnTo>
                  <a:pt x="4223068" y="915"/>
                </a:lnTo>
                <a:lnTo>
                  <a:pt x="4224121" y="1969"/>
                </a:lnTo>
                <a:lnTo>
                  <a:pt x="4224808" y="3290"/>
                </a:lnTo>
                <a:lnTo>
                  <a:pt x="4225036" y="4763"/>
                </a:lnTo>
                <a:lnTo>
                  <a:pt x="4225036" y="3168968"/>
                </a:lnTo>
                <a:lnTo>
                  <a:pt x="4224808" y="3170441"/>
                </a:lnTo>
                <a:lnTo>
                  <a:pt x="4224121" y="3171762"/>
                </a:lnTo>
                <a:lnTo>
                  <a:pt x="4223068" y="3172816"/>
                </a:lnTo>
                <a:lnTo>
                  <a:pt x="4221748" y="3173502"/>
                </a:lnTo>
                <a:lnTo>
                  <a:pt x="4220273" y="3173731"/>
                </a:lnTo>
                <a:lnTo>
                  <a:pt x="4509" y="3173731"/>
                </a:lnTo>
                <a:lnTo>
                  <a:pt x="3035" y="3173502"/>
                </a:lnTo>
                <a:lnTo>
                  <a:pt x="1715" y="3172816"/>
                </a:lnTo>
                <a:lnTo>
                  <a:pt x="660" y="3171762"/>
                </a:lnTo>
                <a:lnTo>
                  <a:pt x="-25" y="3170441"/>
                </a:lnTo>
                <a:lnTo>
                  <a:pt x="-254" y="3168968"/>
                </a:lnTo>
                <a:lnTo>
                  <a:pt x="-254" y="4763"/>
                </a:lnTo>
                <a:lnTo>
                  <a:pt x="-25" y="3290"/>
                </a:lnTo>
                <a:lnTo>
                  <a:pt x="660" y="1969"/>
                </a:lnTo>
                <a:lnTo>
                  <a:pt x="1715" y="915"/>
                </a:lnTo>
                <a:lnTo>
                  <a:pt x="3035" y="229"/>
                </a:lnTo>
                <a:lnTo>
                  <a:pt x="4509" y="0"/>
                </a:lnTo>
                <a:lnTo>
                  <a:pt x="4220273" y="0"/>
                </a:lnTo>
                <a:moveTo>
                  <a:pt x="9271" y="9525"/>
                </a:moveTo>
                <a:lnTo>
                  <a:pt x="9271" y="3164205"/>
                </a:lnTo>
                <a:lnTo>
                  <a:pt x="4215511" y="3164205"/>
                </a:lnTo>
                <a:lnTo>
                  <a:pt x="4215511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pic>
        <p:nvPicPr>
          <p:cNvPr id="214" name="15A2112C-9657-4183-608A-997096ED6CC4"/>
          <p:cNvPicPr>
            <a:picLocks noChangeAspect="1"/>
          </p:cNvPicPr>
          <p:nvPr/>
        </p:nvPicPr>
        <p:blipFill>
          <a:blip r:embed="rId3" cstate="print">
            <a:extLst>
              <a:ext uri="{2F14DA87-B51A-4B15-026F-6085F5444158}"/>
            </a:extLst>
          </a:blip>
          <a:srcRect/>
          <a:stretch>
            <a:fillRect/>
          </a:stretch>
        </p:blipFill>
        <p:spPr>
          <a:xfrm>
            <a:off x="6671945" y="1813560"/>
            <a:ext cx="4140200" cy="3657600"/>
          </a:xfrm>
          <a:prstGeom prst="rect">
            <a:avLst/>
          </a:prstGeom>
        </p:spPr>
      </p:pic>
      <p:pic>
        <p:nvPicPr>
          <p:cNvPr id="215" name="22A8DCB8-4E08-46B4-C073-80C7AC956775"/>
          <p:cNvPicPr>
            <a:picLocks noChangeAspect="1"/>
          </p:cNvPicPr>
          <p:nvPr/>
        </p:nvPicPr>
        <p:blipFill>
          <a:blip r:embed="rId4" cstate="print">
            <a:extLst>
              <a:ext uri="{3D1F0C27-7D17-4E99-4E58-032734542B42}"/>
            </a:extLst>
          </a:blip>
          <a:srcRect/>
          <a:stretch>
            <a:fillRect/>
          </a:stretch>
        </p:blipFill>
        <p:spPr>
          <a:xfrm>
            <a:off x="6477635" y="1622425"/>
            <a:ext cx="4525433" cy="4025900"/>
          </a:xfrm>
          <a:prstGeom prst="rect">
            <a:avLst/>
          </a:prstGeom>
        </p:spPr>
      </p:pic>
      <p:sp>
        <p:nvSpPr>
          <p:cNvPr id="216" name="VectorPath 216"/>
          <p:cNvSpPr/>
          <p:nvPr/>
        </p:nvSpPr>
        <p:spPr>
          <a:xfrm>
            <a:off x="6665595" y="3278505"/>
            <a:ext cx="1668780" cy="1092835"/>
          </a:xfrm>
          <a:custGeom>
            <a:avLst/>
            <a:gdLst/>
            <a:ahLst/>
            <a:cxnLst/>
            <a:rect l="l" t="t" r="r" b="b"/>
            <a:pathLst>
              <a:path w="1668780" h="1092835">
                <a:moveTo>
                  <a:pt x="1668780" y="1092835"/>
                </a:moveTo>
                <a:lnTo>
                  <a:pt x="0" y="1092835"/>
                </a:lnTo>
                <a:lnTo>
                  <a:pt x="0" y="0"/>
                </a:lnTo>
                <a:lnTo>
                  <a:pt x="1668780" y="0"/>
                </a:lnTo>
                <a:moveTo>
                  <a:pt x="12700" y="12700"/>
                </a:moveTo>
                <a:lnTo>
                  <a:pt x="12700" y="1080135"/>
                </a:lnTo>
                <a:lnTo>
                  <a:pt x="1656080" y="1080135"/>
                </a:lnTo>
                <a:lnTo>
                  <a:pt x="1656080" y="12700"/>
                </a:lnTo>
              </a:path>
            </a:pathLst>
          </a:custGeom>
          <a:solidFill>
            <a:srgbClr val="FF0000">
              <a:alpha val="100000"/>
            </a:srgbClr>
          </a:solidFill>
        </p:spPr>
      </p:sp>
      <p:sp>
        <p:nvSpPr>
          <p:cNvPr id="217" name="VectorPath 217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18" name="TextBox218"/>
          <p:cNvSpPr txBox="1"/>
          <p:nvPr/>
        </p:nvSpPr>
        <p:spPr>
          <a:xfrm>
            <a:off x="334645" y="177165"/>
            <a:ext cx="4686935" cy="5447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营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销功能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专区活动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专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区活动能很方便的聚合需要促销的商品，形成各类专题页</a:t>
            </a: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80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25908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新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增专区活动</a:t>
            </a:r>
          </a:p>
        </p:txBody>
      </p:sp>
      <p:sp>
        <p:nvSpPr>
          <p:cNvPr id="219" name="TextBox219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箭头: 左 1">
            <a:extLst>
              <a:ext uri="{FF2B5EF4-FFF2-40B4-BE49-F238E27FC236}">
                <a16:creationId xmlns:a16="http://schemas.microsoft.com/office/drawing/2014/main" id="{FC46EA0B-AF46-5B07-11E5-FD6D7A661496}"/>
              </a:ext>
            </a:extLst>
          </p:cNvPr>
          <p:cNvSpPr/>
          <p:nvPr/>
        </p:nvSpPr>
        <p:spPr>
          <a:xfrm rot="20309040">
            <a:off x="5268984" y="994143"/>
            <a:ext cx="1984769" cy="666637"/>
          </a:xfrm>
          <a:prstGeom prst="lef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27B61A34-9C9A-2803-19A0-D18E2BE7FC8E}"/>
              </a:ext>
            </a:extLst>
          </p:cNvPr>
          <p:cNvSpPr/>
          <p:nvPr/>
        </p:nvSpPr>
        <p:spPr>
          <a:xfrm rot="19887044">
            <a:off x="4880524" y="5062816"/>
            <a:ext cx="1752649" cy="92971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97B1A98E-9C44-43FB-740A-BA74095A9462}"/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D702FF58-20EA-474B-0B34-2B187F68EDF8"/>
          <p:cNvPicPr>
            <a:picLocks noChangeAspect="1"/>
          </p:cNvPicPr>
          <p:nvPr/>
        </p:nvPicPr>
        <p:blipFill>
          <a:blip r:embed="rId2" cstate="print">
            <a:extLst>
              <a:ext uri="{3A5AA912-9B02-4A63-2502-81286FD069CF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221" name="VectorPath 221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222" name="1D4CB632-9F20-4039-F769-46839AD46FEC"/>
          <p:cNvPicPr>
            <a:picLocks noChangeAspect="1"/>
          </p:cNvPicPr>
          <p:nvPr/>
        </p:nvPicPr>
        <p:blipFill>
          <a:blip r:embed="rId3" cstate="print">
            <a:extLst>
              <a:ext uri="{1A3E3A96-F040-4EDE-2690-8533D6298838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3" name="TextBox223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24" name="TextBox224"/>
          <p:cNvSpPr txBox="1"/>
          <p:nvPr/>
        </p:nvSpPr>
        <p:spPr>
          <a:xfrm>
            <a:off x="4857750" y="2031365"/>
            <a:ext cx="3048000" cy="906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销应用</a:t>
            </a:r>
          </a:p>
        </p:txBody>
      </p:sp>
      <p:sp>
        <p:nvSpPr>
          <p:cNvPr id="225" name="VectorPath 225"/>
          <p:cNvSpPr/>
          <p:nvPr/>
        </p:nvSpPr>
        <p:spPr>
          <a:xfrm>
            <a:off x="4899660" y="3142615"/>
            <a:ext cx="4543425" cy="7620"/>
          </a:xfrm>
          <a:custGeom>
            <a:avLst/>
            <a:gdLst/>
            <a:ahLst/>
            <a:cxnLst/>
            <a:rect l="l" t="t" r="r" b="b"/>
            <a:pathLst>
              <a:path w="4543197" h="7556">
                <a:moveTo>
                  <a:pt x="0" y="-64"/>
                </a:moveTo>
                <a:lnTo>
                  <a:pt x="4543197" y="-64"/>
                </a:lnTo>
                <a:lnTo>
                  <a:pt x="4543197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26" name="TextBox226"/>
          <p:cNvSpPr txBox="1"/>
          <p:nvPr/>
        </p:nvSpPr>
        <p:spPr>
          <a:xfrm>
            <a:off x="4857750" y="3539490"/>
            <a:ext cx="4572000" cy="541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428"/>
              </a:lnSpc>
            </a:pP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销推广返佣一应俱全，下级消费赚佣金，推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广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新利器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227" name="TextBox22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53BEBA2E-3A06-4507-D1EF-92C654AF5BEC}"/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B03D76AC-AD4D-4A72-6F1A-2EEEA7BC800F"/>
          <p:cNvPicPr>
            <a:picLocks noChangeAspect="1"/>
          </p:cNvPicPr>
          <p:nvPr/>
        </p:nvPicPr>
        <p:blipFill>
          <a:blip r:embed="rId2" cstate="print">
            <a:extLst>
              <a:ext uri="{B69B7434-0375-4523-9A04-5ED986226964}"/>
            </a:extLst>
          </a:blip>
          <a:srcRect/>
          <a:stretch>
            <a:fillRect/>
          </a:stretch>
        </p:blipFill>
        <p:spPr>
          <a:xfrm>
            <a:off x="5309870" y="608330"/>
            <a:ext cx="2032000" cy="1397000"/>
          </a:xfrm>
          <a:prstGeom prst="rect">
            <a:avLst/>
          </a:prstGeom>
        </p:spPr>
      </p:pic>
      <p:sp>
        <p:nvSpPr>
          <p:cNvPr id="229" name="VectorPath 229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30" name="TextBox230"/>
          <p:cNvSpPr txBox="1"/>
          <p:nvPr/>
        </p:nvSpPr>
        <p:spPr>
          <a:xfrm>
            <a:off x="334645" y="177165"/>
            <a:ext cx="6109335" cy="1033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销应用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分销推广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微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信社交分销裂变，一键分享，快速发展商城下线粉丝，粉丝下单，上级躺赚</a:t>
            </a:r>
          </a:p>
        </p:txBody>
      </p:sp>
      <p:pic>
        <p:nvPicPr>
          <p:cNvPr id="231" name="5438D1C4-A80C-4E3E-F410-C74BD1569736"/>
          <p:cNvPicPr>
            <a:picLocks noChangeAspect="1"/>
          </p:cNvPicPr>
          <p:nvPr/>
        </p:nvPicPr>
        <p:blipFill>
          <a:blip r:embed="rId3" cstate="print">
            <a:extLst>
              <a:ext uri="{7BA77063-DD06-4A8A-2F5E-0B3A6A77105D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232" name="VectorPath 232"/>
          <p:cNvSpPr/>
          <p:nvPr/>
        </p:nvSpPr>
        <p:spPr>
          <a:xfrm>
            <a:off x="3875405" y="1542415"/>
            <a:ext cx="2338070" cy="4576445"/>
          </a:xfrm>
          <a:custGeom>
            <a:avLst/>
            <a:gdLst/>
            <a:ahLst/>
            <a:cxnLst/>
            <a:rect l="l" t="t" r="r" b="b"/>
            <a:pathLst>
              <a:path w="2338070" h="4576445">
                <a:moveTo>
                  <a:pt x="127" y="278765"/>
                </a:moveTo>
                <a:cubicBezTo>
                  <a:pt x="0" y="124803"/>
                  <a:pt x="124803" y="0"/>
                  <a:pt x="279019" y="-127"/>
                </a:cubicBezTo>
                <a:lnTo>
                  <a:pt x="2059051" y="-127"/>
                </a:lnTo>
                <a:cubicBezTo>
                  <a:pt x="2213267" y="0"/>
                  <a:pt x="2338070" y="124803"/>
                  <a:pt x="2337943" y="278765"/>
                </a:cubicBezTo>
                <a:lnTo>
                  <a:pt x="2337943" y="4297553"/>
                </a:lnTo>
                <a:cubicBezTo>
                  <a:pt x="2338070" y="4451007"/>
                  <a:pt x="2213267" y="4575810"/>
                  <a:pt x="2059051" y="4576445"/>
                </a:cubicBezTo>
                <a:lnTo>
                  <a:pt x="279019" y="4576445"/>
                </a:lnTo>
                <a:cubicBezTo>
                  <a:pt x="124803" y="4575810"/>
                  <a:pt x="0" y="4451007"/>
                  <a:pt x="127" y="4297553"/>
                </a:cubicBezTo>
                <a:lnTo>
                  <a:pt x="127" y="278765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233" name="730409A5-FCDF-4AA8-A25A-0CADC4C2CDF0"/>
          <p:cNvPicPr>
            <a:picLocks noChangeAspect="1"/>
          </p:cNvPicPr>
          <p:nvPr/>
        </p:nvPicPr>
        <p:blipFill>
          <a:blip r:embed="rId4" cstate="print">
            <a:extLst>
              <a:ext uri="{AA67CE20-91A7-4DDF-B852-2D7FFD940D2F}"/>
            </a:extLst>
          </a:blip>
          <a:srcRect/>
          <a:stretch>
            <a:fillRect/>
          </a:stretch>
        </p:blipFill>
        <p:spPr>
          <a:xfrm>
            <a:off x="3869055" y="1536065"/>
            <a:ext cx="2357967" cy="4593167"/>
          </a:xfrm>
          <a:prstGeom prst="rect">
            <a:avLst/>
          </a:prstGeom>
        </p:spPr>
      </p:pic>
      <p:sp>
        <p:nvSpPr>
          <p:cNvPr id="234" name="VectorPath 234"/>
          <p:cNvSpPr/>
          <p:nvPr/>
        </p:nvSpPr>
        <p:spPr>
          <a:xfrm>
            <a:off x="9216390" y="1542415"/>
            <a:ext cx="2338705" cy="4576445"/>
          </a:xfrm>
          <a:custGeom>
            <a:avLst/>
            <a:gdLst/>
            <a:ahLst/>
            <a:cxnLst/>
            <a:rect l="l" t="t" r="r" b="b"/>
            <a:pathLst>
              <a:path w="2338578" h="4576445">
                <a:moveTo>
                  <a:pt x="762" y="278765"/>
                </a:moveTo>
                <a:cubicBezTo>
                  <a:pt x="0" y="124803"/>
                  <a:pt x="124803" y="0"/>
                  <a:pt x="278130" y="-127"/>
                </a:cubicBezTo>
                <a:lnTo>
                  <a:pt x="2059686" y="-127"/>
                </a:lnTo>
                <a:cubicBezTo>
                  <a:pt x="2213267" y="0"/>
                  <a:pt x="2338070" y="124803"/>
                  <a:pt x="2338578" y="278765"/>
                </a:cubicBezTo>
                <a:lnTo>
                  <a:pt x="2338578" y="4297553"/>
                </a:lnTo>
                <a:cubicBezTo>
                  <a:pt x="2338070" y="4451007"/>
                  <a:pt x="2213267" y="4575810"/>
                  <a:pt x="2059686" y="4576445"/>
                </a:cubicBezTo>
                <a:lnTo>
                  <a:pt x="278130" y="4576445"/>
                </a:lnTo>
                <a:cubicBezTo>
                  <a:pt x="124803" y="4575810"/>
                  <a:pt x="0" y="4451007"/>
                  <a:pt x="762" y="4297553"/>
                </a:cubicBezTo>
                <a:lnTo>
                  <a:pt x="762" y="278765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235" name="DD715151-6C83-4AAF-C208-F70F37543531"/>
          <p:cNvPicPr>
            <a:picLocks noChangeAspect="1"/>
          </p:cNvPicPr>
          <p:nvPr/>
        </p:nvPicPr>
        <p:blipFill>
          <a:blip r:embed="rId5" cstate="print">
            <a:extLst>
              <a:ext uri="{F47B4DDB-1862-4519-E22A-A8286B70C25B}"/>
            </a:extLst>
          </a:blip>
          <a:srcRect/>
          <a:stretch>
            <a:fillRect/>
          </a:stretch>
        </p:blipFill>
        <p:spPr>
          <a:xfrm>
            <a:off x="9210040" y="1536065"/>
            <a:ext cx="2353733" cy="4593167"/>
          </a:xfrm>
          <a:prstGeom prst="rect">
            <a:avLst/>
          </a:prstGeom>
        </p:spPr>
      </p:pic>
      <p:sp>
        <p:nvSpPr>
          <p:cNvPr id="236" name="VectorPath 236"/>
          <p:cNvSpPr/>
          <p:nvPr/>
        </p:nvSpPr>
        <p:spPr>
          <a:xfrm>
            <a:off x="6545581" y="1542415"/>
            <a:ext cx="2339340" cy="4576445"/>
          </a:xfrm>
          <a:custGeom>
            <a:avLst/>
            <a:gdLst/>
            <a:ahLst/>
            <a:cxnLst/>
            <a:rect l="l" t="t" r="r" b="b"/>
            <a:pathLst>
              <a:path w="2339340" h="4576445">
                <a:moveTo>
                  <a:pt x="0" y="278765"/>
                </a:moveTo>
                <a:cubicBezTo>
                  <a:pt x="635" y="124803"/>
                  <a:pt x="125438" y="0"/>
                  <a:pt x="278892" y="-127"/>
                </a:cubicBezTo>
                <a:lnTo>
                  <a:pt x="2060447" y="-127"/>
                </a:lnTo>
                <a:cubicBezTo>
                  <a:pt x="2213902" y="0"/>
                  <a:pt x="2338705" y="124803"/>
                  <a:pt x="2339340" y="278765"/>
                </a:cubicBezTo>
                <a:lnTo>
                  <a:pt x="2339340" y="4297553"/>
                </a:lnTo>
                <a:cubicBezTo>
                  <a:pt x="2338705" y="4451007"/>
                  <a:pt x="2213902" y="4575810"/>
                  <a:pt x="2060447" y="4576445"/>
                </a:cubicBezTo>
                <a:lnTo>
                  <a:pt x="278892" y="4576445"/>
                </a:lnTo>
                <a:cubicBezTo>
                  <a:pt x="125438" y="4575810"/>
                  <a:pt x="635" y="4451007"/>
                  <a:pt x="0" y="4297553"/>
                </a:cubicBezTo>
                <a:lnTo>
                  <a:pt x="0" y="278765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237" name="06362905-60F9-4DFD-6B7E-D1C5EE072F28"/>
          <p:cNvPicPr>
            <a:picLocks noChangeAspect="1"/>
          </p:cNvPicPr>
          <p:nvPr/>
        </p:nvPicPr>
        <p:blipFill>
          <a:blip r:embed="rId6" cstate="print">
            <a:extLst>
              <a:ext uri="{0BB06CAA-A93B-43D5-68E7-2AA918BDBA89}"/>
            </a:extLst>
          </a:blip>
          <a:srcRect/>
          <a:stretch>
            <a:fillRect/>
          </a:stretch>
        </p:blipFill>
        <p:spPr>
          <a:xfrm>
            <a:off x="6539865" y="1536065"/>
            <a:ext cx="2357966" cy="4593167"/>
          </a:xfrm>
          <a:prstGeom prst="rect">
            <a:avLst/>
          </a:prstGeom>
        </p:spPr>
      </p:pic>
      <p:pic>
        <p:nvPicPr>
          <p:cNvPr id="238" name="70B39676-33E6-4FC9-D9E5-C576B0193B82"/>
          <p:cNvPicPr>
            <a:picLocks noChangeAspect="1"/>
          </p:cNvPicPr>
          <p:nvPr/>
        </p:nvPicPr>
        <p:blipFill>
          <a:blip r:embed="rId7" cstate="print">
            <a:extLst>
              <a:ext uri="{EA12AABA-8B65-4F33-33DC-65B92ED88768}"/>
            </a:extLst>
          </a:blip>
          <a:srcRect/>
          <a:stretch>
            <a:fillRect/>
          </a:stretch>
        </p:blipFill>
        <p:spPr>
          <a:xfrm>
            <a:off x="4017010" y="1592580"/>
            <a:ext cx="7404100" cy="4419600"/>
          </a:xfrm>
          <a:prstGeom prst="rect">
            <a:avLst/>
          </a:prstGeom>
        </p:spPr>
      </p:pic>
      <p:grpSp>
        <p:nvGrpSpPr>
          <p:cNvPr id="239" name="Combination 239"/>
          <p:cNvGrpSpPr/>
          <p:nvPr/>
        </p:nvGrpSpPr>
        <p:grpSpPr>
          <a:xfrm>
            <a:off x="554990" y="2219325"/>
            <a:ext cx="570230" cy="570865"/>
            <a:chOff x="554990" y="2219325"/>
            <a:chExt cx="570230" cy="570865"/>
          </a:xfrm>
        </p:grpSpPr>
        <p:sp>
          <p:nvSpPr>
            <p:cNvPr id="240" name="VectorPath 240"/>
            <p:cNvSpPr/>
            <p:nvPr/>
          </p:nvSpPr>
          <p:spPr>
            <a:xfrm>
              <a:off x="554672" y="2219325"/>
              <a:ext cx="570865" cy="570865"/>
            </a:xfrm>
            <a:custGeom>
              <a:avLst/>
              <a:gdLst/>
              <a:ahLst/>
              <a:cxnLst/>
              <a:rect l="l" t="t" r="r" b="b"/>
              <a:pathLst>
                <a:path w="570230" h="570865">
                  <a:moveTo>
                    <a:pt x="-254" y="286131"/>
                  </a:moveTo>
                  <a:cubicBezTo>
                    <a:pt x="-318" y="127788"/>
                    <a:pt x="127470" y="0"/>
                    <a:pt x="285115" y="0"/>
                  </a:cubicBezTo>
                  <a:cubicBezTo>
                    <a:pt x="442760" y="0"/>
                    <a:pt x="570547" y="127788"/>
                    <a:pt x="570547" y="285433"/>
                  </a:cubicBezTo>
                  <a:cubicBezTo>
                    <a:pt x="570547" y="443078"/>
                    <a:pt x="442760" y="570865"/>
                    <a:pt x="285115" y="570865"/>
                  </a:cubicBezTo>
                  <a:cubicBezTo>
                    <a:pt x="127470" y="570865"/>
                    <a:pt x="-318" y="443078"/>
                    <a:pt x="-254" y="286131"/>
                  </a:cubicBezTo>
                </a:path>
              </a:pathLst>
            </a:custGeom>
            <a:solidFill>
              <a:srgbClr val="00B0F0">
                <a:alpha val="100000"/>
              </a:srgbClr>
            </a:solidFill>
          </p:spPr>
        </p:sp>
        <p:sp>
          <p:nvSpPr>
            <p:cNvPr id="241" name="VectorPath 241"/>
            <p:cNvSpPr/>
            <p:nvPr/>
          </p:nvSpPr>
          <p:spPr>
            <a:xfrm>
              <a:off x="689610" y="2351406"/>
              <a:ext cx="300990" cy="306705"/>
            </a:xfrm>
            <a:custGeom>
              <a:avLst/>
              <a:gdLst/>
              <a:ahLst/>
              <a:cxnLst/>
              <a:rect l="l" t="t" r="r" b="b"/>
              <a:pathLst>
                <a:path w="300990" h="306705">
                  <a:moveTo>
                    <a:pt x="148958" y="306705"/>
                  </a:moveTo>
                  <a:cubicBezTo>
                    <a:pt x="82931" y="306705"/>
                    <a:pt x="18428" y="274497"/>
                    <a:pt x="15354" y="272961"/>
                  </a:cubicBezTo>
                  <a:cubicBezTo>
                    <a:pt x="12281" y="271437"/>
                    <a:pt x="12281" y="271437"/>
                    <a:pt x="12281" y="271437"/>
                  </a:cubicBezTo>
                  <a:cubicBezTo>
                    <a:pt x="12281" y="268363"/>
                    <a:pt x="12281" y="268363"/>
                    <a:pt x="12281" y="268363"/>
                  </a:cubicBezTo>
                  <a:cubicBezTo>
                    <a:pt x="0" y="196291"/>
                    <a:pt x="69101" y="179425"/>
                    <a:pt x="70637" y="179425"/>
                  </a:cubicBezTo>
                  <a:cubicBezTo>
                    <a:pt x="82931" y="179425"/>
                    <a:pt x="99822" y="162547"/>
                    <a:pt x="105956" y="156413"/>
                  </a:cubicBezTo>
                  <a:cubicBezTo>
                    <a:pt x="107493" y="154889"/>
                    <a:pt x="107493" y="154889"/>
                    <a:pt x="107493" y="154889"/>
                  </a:cubicBezTo>
                  <a:cubicBezTo>
                    <a:pt x="107493" y="151816"/>
                    <a:pt x="105956" y="141084"/>
                    <a:pt x="102895" y="131889"/>
                  </a:cubicBezTo>
                  <a:cubicBezTo>
                    <a:pt x="82931" y="95072"/>
                    <a:pt x="89065" y="72072"/>
                    <a:pt x="89065" y="70535"/>
                  </a:cubicBezTo>
                  <a:cubicBezTo>
                    <a:pt x="89065" y="69011"/>
                    <a:pt x="89065" y="69011"/>
                    <a:pt x="89065" y="69011"/>
                  </a:cubicBezTo>
                  <a:cubicBezTo>
                    <a:pt x="90602" y="69011"/>
                    <a:pt x="90602" y="69011"/>
                    <a:pt x="90602" y="69011"/>
                  </a:cubicBezTo>
                  <a:cubicBezTo>
                    <a:pt x="92139" y="64401"/>
                    <a:pt x="95212" y="45999"/>
                    <a:pt x="95212" y="29133"/>
                  </a:cubicBezTo>
                  <a:cubicBezTo>
                    <a:pt x="96749" y="29133"/>
                    <a:pt x="96749" y="29133"/>
                    <a:pt x="96749" y="29133"/>
                  </a:cubicBezTo>
                  <a:cubicBezTo>
                    <a:pt x="101359" y="4597"/>
                    <a:pt x="113640" y="0"/>
                    <a:pt x="122847" y="0"/>
                  </a:cubicBezTo>
                  <a:cubicBezTo>
                    <a:pt x="135141" y="0"/>
                    <a:pt x="145885" y="7670"/>
                    <a:pt x="148958" y="10731"/>
                  </a:cubicBezTo>
                  <a:cubicBezTo>
                    <a:pt x="176606" y="18402"/>
                    <a:pt x="195034" y="29133"/>
                    <a:pt x="202705" y="45999"/>
                  </a:cubicBezTo>
                  <a:cubicBezTo>
                    <a:pt x="211925" y="62878"/>
                    <a:pt x="205778" y="78206"/>
                    <a:pt x="205778" y="78206"/>
                  </a:cubicBezTo>
                  <a:cubicBezTo>
                    <a:pt x="204241" y="82804"/>
                    <a:pt x="205778" y="90474"/>
                    <a:pt x="205778" y="95072"/>
                  </a:cubicBezTo>
                  <a:cubicBezTo>
                    <a:pt x="210388" y="99682"/>
                    <a:pt x="211925" y="105816"/>
                    <a:pt x="210388" y="111950"/>
                  </a:cubicBezTo>
                  <a:cubicBezTo>
                    <a:pt x="210388" y="121145"/>
                    <a:pt x="202705" y="128816"/>
                    <a:pt x="199631" y="131889"/>
                  </a:cubicBezTo>
                  <a:cubicBezTo>
                    <a:pt x="198095" y="141084"/>
                    <a:pt x="195034" y="150279"/>
                    <a:pt x="193497" y="154889"/>
                  </a:cubicBezTo>
                  <a:cubicBezTo>
                    <a:pt x="198095" y="168681"/>
                    <a:pt x="241097" y="187096"/>
                    <a:pt x="270281" y="196291"/>
                  </a:cubicBezTo>
                  <a:cubicBezTo>
                    <a:pt x="300990" y="205486"/>
                    <a:pt x="291770" y="262229"/>
                    <a:pt x="290246" y="268363"/>
                  </a:cubicBezTo>
                  <a:cubicBezTo>
                    <a:pt x="290246" y="271437"/>
                    <a:pt x="290246" y="271437"/>
                    <a:pt x="290246" y="271437"/>
                  </a:cubicBezTo>
                  <a:cubicBezTo>
                    <a:pt x="287172" y="272961"/>
                    <a:pt x="287172" y="272961"/>
                    <a:pt x="287172" y="272961"/>
                  </a:cubicBezTo>
                  <a:cubicBezTo>
                    <a:pt x="284099" y="274497"/>
                    <a:pt x="218059" y="306705"/>
                    <a:pt x="148958" y="306705"/>
                  </a:cubicBezTo>
                  <a:moveTo>
                    <a:pt x="24575" y="263766"/>
                  </a:moveTo>
                  <a:cubicBezTo>
                    <a:pt x="36855" y="269900"/>
                    <a:pt x="93675" y="294436"/>
                    <a:pt x="148958" y="294436"/>
                  </a:cubicBezTo>
                  <a:cubicBezTo>
                    <a:pt x="207315" y="294436"/>
                    <a:pt x="265671" y="269900"/>
                    <a:pt x="279489" y="263766"/>
                  </a:cubicBezTo>
                  <a:cubicBezTo>
                    <a:pt x="281026" y="248424"/>
                    <a:pt x="282562" y="213156"/>
                    <a:pt x="267208" y="208559"/>
                  </a:cubicBezTo>
                  <a:cubicBezTo>
                    <a:pt x="253390" y="203962"/>
                    <a:pt x="185814" y="182486"/>
                    <a:pt x="181204" y="154889"/>
                  </a:cubicBezTo>
                  <a:cubicBezTo>
                    <a:pt x="181204" y="153352"/>
                    <a:pt x="181204" y="153352"/>
                    <a:pt x="181204" y="153352"/>
                  </a:cubicBezTo>
                  <a:cubicBezTo>
                    <a:pt x="181204" y="151816"/>
                    <a:pt x="181204" y="151816"/>
                    <a:pt x="181204" y="151816"/>
                  </a:cubicBezTo>
                  <a:cubicBezTo>
                    <a:pt x="181204" y="151816"/>
                    <a:pt x="187350" y="138011"/>
                    <a:pt x="187350" y="128816"/>
                  </a:cubicBezTo>
                  <a:cubicBezTo>
                    <a:pt x="187350" y="125743"/>
                    <a:pt x="187350" y="125743"/>
                    <a:pt x="187350" y="125743"/>
                  </a:cubicBezTo>
                  <a:cubicBezTo>
                    <a:pt x="190424" y="124218"/>
                    <a:pt x="190424" y="124218"/>
                    <a:pt x="190424" y="124218"/>
                  </a:cubicBezTo>
                  <a:cubicBezTo>
                    <a:pt x="191961" y="122682"/>
                    <a:pt x="198095" y="116548"/>
                    <a:pt x="198095" y="110413"/>
                  </a:cubicBezTo>
                  <a:cubicBezTo>
                    <a:pt x="198095" y="107340"/>
                    <a:pt x="198095" y="104280"/>
                    <a:pt x="195034" y="102743"/>
                  </a:cubicBezTo>
                  <a:cubicBezTo>
                    <a:pt x="195034" y="101206"/>
                    <a:pt x="195034" y="101206"/>
                    <a:pt x="195034" y="101206"/>
                  </a:cubicBezTo>
                  <a:cubicBezTo>
                    <a:pt x="193497" y="99682"/>
                    <a:pt x="193497" y="99682"/>
                    <a:pt x="193497" y="99682"/>
                  </a:cubicBezTo>
                  <a:cubicBezTo>
                    <a:pt x="193497" y="96609"/>
                    <a:pt x="190424" y="82804"/>
                    <a:pt x="195034" y="73609"/>
                  </a:cubicBezTo>
                  <a:cubicBezTo>
                    <a:pt x="195034" y="73609"/>
                    <a:pt x="198095" y="62878"/>
                    <a:pt x="191961" y="50609"/>
                  </a:cubicBezTo>
                  <a:cubicBezTo>
                    <a:pt x="184277" y="38341"/>
                    <a:pt x="168923" y="27597"/>
                    <a:pt x="144348" y="21463"/>
                  </a:cubicBezTo>
                  <a:cubicBezTo>
                    <a:pt x="142811" y="19939"/>
                    <a:pt x="142811" y="19939"/>
                    <a:pt x="142811" y="19939"/>
                  </a:cubicBezTo>
                  <a:cubicBezTo>
                    <a:pt x="139751" y="18402"/>
                    <a:pt x="130531" y="12268"/>
                    <a:pt x="122847" y="12268"/>
                  </a:cubicBezTo>
                  <a:cubicBezTo>
                    <a:pt x="121323" y="12268"/>
                    <a:pt x="112103" y="12268"/>
                    <a:pt x="107493" y="30670"/>
                  </a:cubicBezTo>
                  <a:cubicBezTo>
                    <a:pt x="107493" y="41401"/>
                    <a:pt x="105956" y="65938"/>
                    <a:pt x="101359" y="73609"/>
                  </a:cubicBezTo>
                  <a:cubicBezTo>
                    <a:pt x="99822" y="78206"/>
                    <a:pt x="96749" y="96609"/>
                    <a:pt x="113640" y="125743"/>
                  </a:cubicBezTo>
                  <a:cubicBezTo>
                    <a:pt x="113640" y="127279"/>
                    <a:pt x="113640" y="127279"/>
                    <a:pt x="113640" y="127279"/>
                  </a:cubicBezTo>
                  <a:cubicBezTo>
                    <a:pt x="118250" y="139547"/>
                    <a:pt x="124384" y="159486"/>
                    <a:pt x="113640" y="165621"/>
                  </a:cubicBezTo>
                  <a:cubicBezTo>
                    <a:pt x="109030" y="170218"/>
                    <a:pt x="89065" y="190157"/>
                    <a:pt x="72174" y="191693"/>
                  </a:cubicBezTo>
                  <a:cubicBezTo>
                    <a:pt x="66027" y="193218"/>
                    <a:pt x="15354" y="207022"/>
                    <a:pt x="24575" y="263766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242" name="Combination 242"/>
          <p:cNvGrpSpPr/>
          <p:nvPr/>
        </p:nvGrpSpPr>
        <p:grpSpPr>
          <a:xfrm>
            <a:off x="554990" y="3420110"/>
            <a:ext cx="570865" cy="570865"/>
            <a:chOff x="554990" y="3420110"/>
            <a:chExt cx="570865" cy="570865"/>
          </a:xfrm>
        </p:grpSpPr>
        <p:sp>
          <p:nvSpPr>
            <p:cNvPr id="243" name="VectorPath 243"/>
            <p:cNvSpPr/>
            <p:nvPr/>
          </p:nvSpPr>
          <p:spPr>
            <a:xfrm>
              <a:off x="554736" y="3420110"/>
              <a:ext cx="571436" cy="570865"/>
            </a:xfrm>
            <a:custGeom>
              <a:avLst/>
              <a:gdLst/>
              <a:ahLst/>
              <a:cxnLst/>
              <a:rect l="l" t="t" r="r" b="b"/>
              <a:pathLst>
                <a:path w="570865" h="570865">
                  <a:moveTo>
                    <a:pt x="-254" y="284734"/>
                  </a:moveTo>
                  <a:cubicBezTo>
                    <a:pt x="318" y="127788"/>
                    <a:pt x="128105" y="0"/>
                    <a:pt x="285750" y="0"/>
                  </a:cubicBezTo>
                  <a:cubicBezTo>
                    <a:pt x="443395" y="0"/>
                    <a:pt x="571182" y="127788"/>
                    <a:pt x="571182" y="285433"/>
                  </a:cubicBezTo>
                  <a:cubicBezTo>
                    <a:pt x="571182" y="443078"/>
                    <a:pt x="443395" y="570865"/>
                    <a:pt x="285750" y="570865"/>
                  </a:cubicBezTo>
                  <a:cubicBezTo>
                    <a:pt x="128105" y="570865"/>
                    <a:pt x="318" y="443078"/>
                    <a:pt x="-254" y="284734"/>
                  </a:cubicBezTo>
                </a:path>
              </a:pathLst>
            </a:custGeom>
            <a:solidFill>
              <a:srgbClr val="00B0F0">
                <a:alpha val="100000"/>
              </a:srgbClr>
            </a:solidFill>
          </p:spPr>
        </p:sp>
        <p:sp>
          <p:nvSpPr>
            <p:cNvPr id="244" name="VectorPath 244"/>
            <p:cNvSpPr/>
            <p:nvPr/>
          </p:nvSpPr>
          <p:spPr>
            <a:xfrm>
              <a:off x="690245" y="3552190"/>
              <a:ext cx="300990" cy="306705"/>
            </a:xfrm>
            <a:custGeom>
              <a:avLst/>
              <a:gdLst/>
              <a:ahLst/>
              <a:cxnLst/>
              <a:rect l="l" t="t" r="r" b="b"/>
              <a:pathLst>
                <a:path w="300990" h="306705">
                  <a:moveTo>
                    <a:pt x="148958" y="306705"/>
                  </a:moveTo>
                  <a:cubicBezTo>
                    <a:pt x="82931" y="306705"/>
                    <a:pt x="18428" y="274498"/>
                    <a:pt x="15354" y="272961"/>
                  </a:cubicBezTo>
                  <a:cubicBezTo>
                    <a:pt x="12281" y="271437"/>
                    <a:pt x="12281" y="271437"/>
                    <a:pt x="12281" y="271437"/>
                  </a:cubicBezTo>
                  <a:cubicBezTo>
                    <a:pt x="12281" y="268363"/>
                    <a:pt x="12281" y="268363"/>
                    <a:pt x="12281" y="268363"/>
                  </a:cubicBezTo>
                  <a:cubicBezTo>
                    <a:pt x="0" y="196291"/>
                    <a:pt x="69101" y="179425"/>
                    <a:pt x="70637" y="179425"/>
                  </a:cubicBezTo>
                  <a:cubicBezTo>
                    <a:pt x="82931" y="179425"/>
                    <a:pt x="99822" y="162547"/>
                    <a:pt x="105956" y="156413"/>
                  </a:cubicBezTo>
                  <a:cubicBezTo>
                    <a:pt x="107493" y="154889"/>
                    <a:pt x="107493" y="154889"/>
                    <a:pt x="107493" y="154889"/>
                  </a:cubicBezTo>
                  <a:cubicBezTo>
                    <a:pt x="107493" y="151816"/>
                    <a:pt x="105956" y="141084"/>
                    <a:pt x="102895" y="131876"/>
                  </a:cubicBezTo>
                  <a:cubicBezTo>
                    <a:pt x="82931" y="95072"/>
                    <a:pt x="89065" y="72072"/>
                    <a:pt x="89065" y="70536"/>
                  </a:cubicBezTo>
                  <a:cubicBezTo>
                    <a:pt x="89065" y="69012"/>
                    <a:pt x="89065" y="69012"/>
                    <a:pt x="89065" y="69012"/>
                  </a:cubicBezTo>
                  <a:cubicBezTo>
                    <a:pt x="90602" y="69012"/>
                    <a:pt x="90602" y="69012"/>
                    <a:pt x="90602" y="69012"/>
                  </a:cubicBezTo>
                  <a:cubicBezTo>
                    <a:pt x="92139" y="64402"/>
                    <a:pt x="95212" y="45999"/>
                    <a:pt x="95212" y="29133"/>
                  </a:cubicBezTo>
                  <a:cubicBezTo>
                    <a:pt x="96749" y="29133"/>
                    <a:pt x="96749" y="29133"/>
                    <a:pt x="96749" y="29133"/>
                  </a:cubicBezTo>
                  <a:cubicBezTo>
                    <a:pt x="101359" y="4597"/>
                    <a:pt x="113640" y="0"/>
                    <a:pt x="122847" y="0"/>
                  </a:cubicBezTo>
                  <a:cubicBezTo>
                    <a:pt x="135141" y="0"/>
                    <a:pt x="145885" y="7670"/>
                    <a:pt x="148958" y="10732"/>
                  </a:cubicBezTo>
                  <a:cubicBezTo>
                    <a:pt x="176606" y="18402"/>
                    <a:pt x="195034" y="29133"/>
                    <a:pt x="202705" y="45999"/>
                  </a:cubicBezTo>
                  <a:cubicBezTo>
                    <a:pt x="211925" y="62878"/>
                    <a:pt x="205778" y="78206"/>
                    <a:pt x="205778" y="78206"/>
                  </a:cubicBezTo>
                  <a:cubicBezTo>
                    <a:pt x="204241" y="82804"/>
                    <a:pt x="205778" y="90474"/>
                    <a:pt x="205778" y="95072"/>
                  </a:cubicBezTo>
                  <a:cubicBezTo>
                    <a:pt x="210388" y="99682"/>
                    <a:pt x="211925" y="105816"/>
                    <a:pt x="210388" y="111951"/>
                  </a:cubicBezTo>
                  <a:cubicBezTo>
                    <a:pt x="210388" y="121145"/>
                    <a:pt x="202705" y="128816"/>
                    <a:pt x="199631" y="131876"/>
                  </a:cubicBezTo>
                  <a:cubicBezTo>
                    <a:pt x="198095" y="141084"/>
                    <a:pt x="195034" y="150279"/>
                    <a:pt x="193497" y="154889"/>
                  </a:cubicBezTo>
                  <a:cubicBezTo>
                    <a:pt x="198095" y="168681"/>
                    <a:pt x="241097" y="187084"/>
                    <a:pt x="270281" y="196291"/>
                  </a:cubicBezTo>
                  <a:cubicBezTo>
                    <a:pt x="300990" y="205486"/>
                    <a:pt x="291770" y="262229"/>
                    <a:pt x="290246" y="268363"/>
                  </a:cubicBezTo>
                  <a:cubicBezTo>
                    <a:pt x="290246" y="271437"/>
                    <a:pt x="290246" y="271437"/>
                    <a:pt x="290246" y="271437"/>
                  </a:cubicBezTo>
                  <a:cubicBezTo>
                    <a:pt x="287172" y="272961"/>
                    <a:pt x="287172" y="272961"/>
                    <a:pt x="287172" y="272961"/>
                  </a:cubicBezTo>
                  <a:cubicBezTo>
                    <a:pt x="284099" y="274498"/>
                    <a:pt x="218059" y="306705"/>
                    <a:pt x="148958" y="306705"/>
                  </a:cubicBezTo>
                  <a:moveTo>
                    <a:pt x="24575" y="263766"/>
                  </a:moveTo>
                  <a:cubicBezTo>
                    <a:pt x="36855" y="269900"/>
                    <a:pt x="93675" y="294436"/>
                    <a:pt x="148958" y="294436"/>
                  </a:cubicBezTo>
                  <a:cubicBezTo>
                    <a:pt x="207315" y="294436"/>
                    <a:pt x="265671" y="269900"/>
                    <a:pt x="279489" y="263766"/>
                  </a:cubicBezTo>
                  <a:cubicBezTo>
                    <a:pt x="281026" y="248425"/>
                    <a:pt x="282562" y="213156"/>
                    <a:pt x="267208" y="208559"/>
                  </a:cubicBezTo>
                  <a:cubicBezTo>
                    <a:pt x="253390" y="203962"/>
                    <a:pt x="185814" y="182486"/>
                    <a:pt x="181204" y="154889"/>
                  </a:cubicBezTo>
                  <a:cubicBezTo>
                    <a:pt x="181204" y="153353"/>
                    <a:pt x="181204" y="153353"/>
                    <a:pt x="181204" y="153353"/>
                  </a:cubicBezTo>
                  <a:cubicBezTo>
                    <a:pt x="181204" y="151816"/>
                    <a:pt x="181204" y="151816"/>
                    <a:pt x="181204" y="151816"/>
                  </a:cubicBezTo>
                  <a:cubicBezTo>
                    <a:pt x="181204" y="151816"/>
                    <a:pt x="187350" y="138011"/>
                    <a:pt x="187350" y="128816"/>
                  </a:cubicBezTo>
                  <a:cubicBezTo>
                    <a:pt x="187350" y="125743"/>
                    <a:pt x="187350" y="125743"/>
                    <a:pt x="187350" y="125743"/>
                  </a:cubicBezTo>
                  <a:cubicBezTo>
                    <a:pt x="190424" y="124218"/>
                    <a:pt x="190424" y="124218"/>
                    <a:pt x="190424" y="124218"/>
                  </a:cubicBezTo>
                  <a:cubicBezTo>
                    <a:pt x="191960" y="122682"/>
                    <a:pt x="198095" y="116548"/>
                    <a:pt x="198095" y="110413"/>
                  </a:cubicBezTo>
                  <a:cubicBezTo>
                    <a:pt x="198095" y="107340"/>
                    <a:pt x="198095" y="104280"/>
                    <a:pt x="195034" y="102743"/>
                  </a:cubicBezTo>
                  <a:cubicBezTo>
                    <a:pt x="195034" y="101206"/>
                    <a:pt x="195034" y="101206"/>
                    <a:pt x="195034" y="101206"/>
                  </a:cubicBezTo>
                  <a:cubicBezTo>
                    <a:pt x="193497" y="99682"/>
                    <a:pt x="193497" y="99682"/>
                    <a:pt x="193497" y="99682"/>
                  </a:cubicBezTo>
                  <a:cubicBezTo>
                    <a:pt x="193497" y="96608"/>
                    <a:pt x="190424" y="82804"/>
                    <a:pt x="195034" y="73609"/>
                  </a:cubicBezTo>
                  <a:cubicBezTo>
                    <a:pt x="195034" y="73609"/>
                    <a:pt x="198095" y="62878"/>
                    <a:pt x="191960" y="50609"/>
                  </a:cubicBezTo>
                  <a:cubicBezTo>
                    <a:pt x="184277" y="38341"/>
                    <a:pt x="168923" y="27597"/>
                    <a:pt x="144348" y="21463"/>
                  </a:cubicBezTo>
                  <a:cubicBezTo>
                    <a:pt x="142811" y="19939"/>
                    <a:pt x="142811" y="19939"/>
                    <a:pt x="142811" y="19939"/>
                  </a:cubicBezTo>
                  <a:cubicBezTo>
                    <a:pt x="139751" y="18402"/>
                    <a:pt x="130531" y="12268"/>
                    <a:pt x="122847" y="12268"/>
                  </a:cubicBezTo>
                  <a:cubicBezTo>
                    <a:pt x="121323" y="12268"/>
                    <a:pt x="112103" y="12268"/>
                    <a:pt x="107493" y="30671"/>
                  </a:cubicBezTo>
                  <a:cubicBezTo>
                    <a:pt x="107493" y="41402"/>
                    <a:pt x="105956" y="65938"/>
                    <a:pt x="101359" y="73609"/>
                  </a:cubicBezTo>
                  <a:cubicBezTo>
                    <a:pt x="99822" y="78206"/>
                    <a:pt x="96749" y="96608"/>
                    <a:pt x="113640" y="125743"/>
                  </a:cubicBezTo>
                  <a:cubicBezTo>
                    <a:pt x="113640" y="127279"/>
                    <a:pt x="113640" y="127279"/>
                    <a:pt x="113640" y="127279"/>
                  </a:cubicBezTo>
                  <a:cubicBezTo>
                    <a:pt x="118250" y="139547"/>
                    <a:pt x="124384" y="159486"/>
                    <a:pt x="113640" y="165621"/>
                  </a:cubicBezTo>
                  <a:cubicBezTo>
                    <a:pt x="109030" y="170218"/>
                    <a:pt x="89065" y="190157"/>
                    <a:pt x="72174" y="191694"/>
                  </a:cubicBezTo>
                  <a:cubicBezTo>
                    <a:pt x="66027" y="193218"/>
                    <a:pt x="15354" y="207023"/>
                    <a:pt x="24575" y="263766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245" name="Combination 245"/>
          <p:cNvGrpSpPr/>
          <p:nvPr/>
        </p:nvGrpSpPr>
        <p:grpSpPr>
          <a:xfrm>
            <a:off x="554990" y="4617720"/>
            <a:ext cx="570865" cy="570865"/>
            <a:chOff x="554990" y="4617720"/>
            <a:chExt cx="570865" cy="570865"/>
          </a:xfrm>
        </p:grpSpPr>
        <p:sp>
          <p:nvSpPr>
            <p:cNvPr id="246" name="VectorPath 246"/>
            <p:cNvSpPr/>
            <p:nvPr/>
          </p:nvSpPr>
          <p:spPr>
            <a:xfrm>
              <a:off x="554736" y="4617720"/>
              <a:ext cx="571119" cy="570865"/>
            </a:xfrm>
            <a:custGeom>
              <a:avLst/>
              <a:gdLst/>
              <a:ahLst/>
              <a:cxnLst/>
              <a:rect l="l" t="t" r="r" b="b"/>
              <a:pathLst>
                <a:path w="570865" h="570865">
                  <a:moveTo>
                    <a:pt x="-254" y="284988"/>
                  </a:moveTo>
                  <a:cubicBezTo>
                    <a:pt x="0" y="127788"/>
                    <a:pt x="127787" y="0"/>
                    <a:pt x="285432" y="0"/>
                  </a:cubicBezTo>
                  <a:cubicBezTo>
                    <a:pt x="443078" y="0"/>
                    <a:pt x="570865" y="127788"/>
                    <a:pt x="570865" y="285433"/>
                  </a:cubicBezTo>
                  <a:cubicBezTo>
                    <a:pt x="570865" y="443077"/>
                    <a:pt x="443078" y="570865"/>
                    <a:pt x="285432" y="570865"/>
                  </a:cubicBezTo>
                  <a:cubicBezTo>
                    <a:pt x="127787" y="570865"/>
                    <a:pt x="0" y="443077"/>
                    <a:pt x="-254" y="284988"/>
                  </a:cubicBezTo>
                </a:path>
              </a:pathLst>
            </a:custGeom>
            <a:solidFill>
              <a:srgbClr val="00B0F0">
                <a:alpha val="100000"/>
              </a:srgbClr>
            </a:solidFill>
          </p:spPr>
        </p:sp>
        <p:sp>
          <p:nvSpPr>
            <p:cNvPr id="247" name="VectorPath 247"/>
            <p:cNvSpPr/>
            <p:nvPr/>
          </p:nvSpPr>
          <p:spPr>
            <a:xfrm>
              <a:off x="690245" y="4749800"/>
              <a:ext cx="300990" cy="306705"/>
            </a:xfrm>
            <a:custGeom>
              <a:avLst/>
              <a:gdLst/>
              <a:ahLst/>
              <a:cxnLst/>
              <a:rect l="l" t="t" r="r" b="b"/>
              <a:pathLst>
                <a:path w="300990" h="306705">
                  <a:moveTo>
                    <a:pt x="148958" y="306705"/>
                  </a:moveTo>
                  <a:cubicBezTo>
                    <a:pt x="82931" y="306705"/>
                    <a:pt x="18428" y="274498"/>
                    <a:pt x="15354" y="272961"/>
                  </a:cubicBezTo>
                  <a:cubicBezTo>
                    <a:pt x="12281" y="271437"/>
                    <a:pt x="12281" y="271437"/>
                    <a:pt x="12281" y="271437"/>
                  </a:cubicBezTo>
                  <a:cubicBezTo>
                    <a:pt x="12281" y="268364"/>
                    <a:pt x="12281" y="268364"/>
                    <a:pt x="12281" y="268364"/>
                  </a:cubicBezTo>
                  <a:cubicBezTo>
                    <a:pt x="0" y="196291"/>
                    <a:pt x="69101" y="179425"/>
                    <a:pt x="70637" y="179425"/>
                  </a:cubicBezTo>
                  <a:cubicBezTo>
                    <a:pt x="82931" y="179425"/>
                    <a:pt x="99822" y="162547"/>
                    <a:pt x="105956" y="156413"/>
                  </a:cubicBezTo>
                  <a:cubicBezTo>
                    <a:pt x="107493" y="154889"/>
                    <a:pt x="107493" y="154889"/>
                    <a:pt x="107493" y="154889"/>
                  </a:cubicBezTo>
                  <a:cubicBezTo>
                    <a:pt x="107493" y="151816"/>
                    <a:pt x="105956" y="141084"/>
                    <a:pt x="102895" y="131876"/>
                  </a:cubicBezTo>
                  <a:cubicBezTo>
                    <a:pt x="82931" y="95085"/>
                    <a:pt x="89065" y="72073"/>
                    <a:pt x="89065" y="70548"/>
                  </a:cubicBezTo>
                  <a:cubicBezTo>
                    <a:pt x="89065" y="69012"/>
                    <a:pt x="89065" y="69012"/>
                    <a:pt x="89065" y="69012"/>
                  </a:cubicBezTo>
                  <a:cubicBezTo>
                    <a:pt x="90602" y="69012"/>
                    <a:pt x="90602" y="69012"/>
                    <a:pt x="90602" y="69012"/>
                  </a:cubicBezTo>
                  <a:cubicBezTo>
                    <a:pt x="92139" y="64415"/>
                    <a:pt x="95212" y="46000"/>
                    <a:pt x="95212" y="29134"/>
                  </a:cubicBezTo>
                  <a:cubicBezTo>
                    <a:pt x="96749" y="29134"/>
                    <a:pt x="96749" y="29134"/>
                    <a:pt x="96749" y="29134"/>
                  </a:cubicBezTo>
                  <a:cubicBezTo>
                    <a:pt x="101359" y="4597"/>
                    <a:pt x="113640" y="0"/>
                    <a:pt x="122847" y="0"/>
                  </a:cubicBezTo>
                  <a:cubicBezTo>
                    <a:pt x="135141" y="0"/>
                    <a:pt x="145885" y="7671"/>
                    <a:pt x="148958" y="10732"/>
                  </a:cubicBezTo>
                  <a:cubicBezTo>
                    <a:pt x="176606" y="18402"/>
                    <a:pt x="195034" y="29134"/>
                    <a:pt x="202705" y="46000"/>
                  </a:cubicBezTo>
                  <a:cubicBezTo>
                    <a:pt x="211925" y="62878"/>
                    <a:pt x="205778" y="78206"/>
                    <a:pt x="205778" y="78206"/>
                  </a:cubicBezTo>
                  <a:cubicBezTo>
                    <a:pt x="204241" y="82817"/>
                    <a:pt x="205778" y="90475"/>
                    <a:pt x="205778" y="95085"/>
                  </a:cubicBezTo>
                  <a:cubicBezTo>
                    <a:pt x="210388" y="99682"/>
                    <a:pt x="211925" y="105816"/>
                    <a:pt x="210388" y="111951"/>
                  </a:cubicBezTo>
                  <a:cubicBezTo>
                    <a:pt x="210388" y="121145"/>
                    <a:pt x="202705" y="128816"/>
                    <a:pt x="199631" y="131876"/>
                  </a:cubicBezTo>
                  <a:cubicBezTo>
                    <a:pt x="198095" y="141084"/>
                    <a:pt x="195034" y="150279"/>
                    <a:pt x="193497" y="154889"/>
                  </a:cubicBezTo>
                  <a:cubicBezTo>
                    <a:pt x="198095" y="168694"/>
                    <a:pt x="241097" y="187097"/>
                    <a:pt x="270281" y="196291"/>
                  </a:cubicBezTo>
                  <a:cubicBezTo>
                    <a:pt x="300990" y="205499"/>
                    <a:pt x="291770" y="262230"/>
                    <a:pt x="290246" y="268364"/>
                  </a:cubicBezTo>
                  <a:cubicBezTo>
                    <a:pt x="290246" y="271437"/>
                    <a:pt x="290246" y="271437"/>
                    <a:pt x="290246" y="271437"/>
                  </a:cubicBezTo>
                  <a:cubicBezTo>
                    <a:pt x="287172" y="272961"/>
                    <a:pt x="287172" y="272961"/>
                    <a:pt x="287172" y="272961"/>
                  </a:cubicBezTo>
                  <a:cubicBezTo>
                    <a:pt x="284099" y="274498"/>
                    <a:pt x="218059" y="306705"/>
                    <a:pt x="148958" y="306705"/>
                  </a:cubicBezTo>
                  <a:moveTo>
                    <a:pt x="24575" y="263766"/>
                  </a:moveTo>
                  <a:cubicBezTo>
                    <a:pt x="36855" y="269901"/>
                    <a:pt x="93675" y="294437"/>
                    <a:pt x="148958" y="294437"/>
                  </a:cubicBezTo>
                  <a:cubicBezTo>
                    <a:pt x="207315" y="294437"/>
                    <a:pt x="265671" y="269901"/>
                    <a:pt x="279489" y="263766"/>
                  </a:cubicBezTo>
                  <a:cubicBezTo>
                    <a:pt x="281026" y="248425"/>
                    <a:pt x="282562" y="213157"/>
                    <a:pt x="267208" y="208559"/>
                  </a:cubicBezTo>
                  <a:cubicBezTo>
                    <a:pt x="253390" y="203962"/>
                    <a:pt x="185814" y="182486"/>
                    <a:pt x="181204" y="154889"/>
                  </a:cubicBezTo>
                  <a:cubicBezTo>
                    <a:pt x="181204" y="153353"/>
                    <a:pt x="181204" y="153353"/>
                    <a:pt x="181204" y="153353"/>
                  </a:cubicBezTo>
                  <a:cubicBezTo>
                    <a:pt x="181204" y="151816"/>
                    <a:pt x="181204" y="151816"/>
                    <a:pt x="181204" y="151816"/>
                  </a:cubicBezTo>
                  <a:cubicBezTo>
                    <a:pt x="181204" y="151816"/>
                    <a:pt x="187350" y="138011"/>
                    <a:pt x="187350" y="128816"/>
                  </a:cubicBezTo>
                  <a:cubicBezTo>
                    <a:pt x="187350" y="125743"/>
                    <a:pt x="187350" y="125743"/>
                    <a:pt x="187350" y="125743"/>
                  </a:cubicBezTo>
                  <a:cubicBezTo>
                    <a:pt x="190424" y="124219"/>
                    <a:pt x="190424" y="124219"/>
                    <a:pt x="190424" y="124219"/>
                  </a:cubicBezTo>
                  <a:cubicBezTo>
                    <a:pt x="191960" y="122682"/>
                    <a:pt x="198095" y="116548"/>
                    <a:pt x="198095" y="110414"/>
                  </a:cubicBezTo>
                  <a:cubicBezTo>
                    <a:pt x="198095" y="107353"/>
                    <a:pt x="198095" y="104280"/>
                    <a:pt x="195034" y="102743"/>
                  </a:cubicBezTo>
                  <a:cubicBezTo>
                    <a:pt x="195034" y="101219"/>
                    <a:pt x="195034" y="101219"/>
                    <a:pt x="195034" y="101219"/>
                  </a:cubicBezTo>
                  <a:cubicBezTo>
                    <a:pt x="193497" y="99682"/>
                    <a:pt x="193497" y="99682"/>
                    <a:pt x="193497" y="99682"/>
                  </a:cubicBezTo>
                  <a:cubicBezTo>
                    <a:pt x="193497" y="96609"/>
                    <a:pt x="190424" y="82817"/>
                    <a:pt x="195034" y="73609"/>
                  </a:cubicBezTo>
                  <a:cubicBezTo>
                    <a:pt x="195034" y="73609"/>
                    <a:pt x="198095" y="62878"/>
                    <a:pt x="191960" y="50609"/>
                  </a:cubicBezTo>
                  <a:cubicBezTo>
                    <a:pt x="184277" y="38341"/>
                    <a:pt x="168923" y="27597"/>
                    <a:pt x="144348" y="21463"/>
                  </a:cubicBezTo>
                  <a:cubicBezTo>
                    <a:pt x="142811" y="19939"/>
                    <a:pt x="142811" y="19939"/>
                    <a:pt x="142811" y="19939"/>
                  </a:cubicBezTo>
                  <a:cubicBezTo>
                    <a:pt x="139751" y="18402"/>
                    <a:pt x="130531" y="12268"/>
                    <a:pt x="122847" y="12268"/>
                  </a:cubicBezTo>
                  <a:cubicBezTo>
                    <a:pt x="121323" y="12268"/>
                    <a:pt x="112103" y="12268"/>
                    <a:pt x="107493" y="30671"/>
                  </a:cubicBezTo>
                  <a:cubicBezTo>
                    <a:pt x="107493" y="41402"/>
                    <a:pt x="105956" y="65939"/>
                    <a:pt x="101359" y="73609"/>
                  </a:cubicBezTo>
                  <a:cubicBezTo>
                    <a:pt x="99822" y="78206"/>
                    <a:pt x="96749" y="96609"/>
                    <a:pt x="113640" y="125743"/>
                  </a:cubicBezTo>
                  <a:cubicBezTo>
                    <a:pt x="113640" y="127279"/>
                    <a:pt x="113640" y="127279"/>
                    <a:pt x="113640" y="127279"/>
                  </a:cubicBezTo>
                  <a:cubicBezTo>
                    <a:pt x="118250" y="139547"/>
                    <a:pt x="124384" y="159486"/>
                    <a:pt x="113640" y="165621"/>
                  </a:cubicBezTo>
                  <a:cubicBezTo>
                    <a:pt x="109030" y="170218"/>
                    <a:pt x="89065" y="190157"/>
                    <a:pt x="72174" y="191694"/>
                  </a:cubicBezTo>
                  <a:cubicBezTo>
                    <a:pt x="66027" y="193231"/>
                    <a:pt x="15354" y="207023"/>
                    <a:pt x="24575" y="263766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248" name="TextBox248"/>
          <p:cNvSpPr txBox="1"/>
          <p:nvPr/>
        </p:nvSpPr>
        <p:spPr>
          <a:xfrm>
            <a:off x="1290955" y="2261235"/>
            <a:ext cx="1828800" cy="3124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190"/>
              </a:lnSpc>
              <a:spcAft>
                <a:spcPts val="800"/>
              </a:spcAft>
            </a:pPr>
            <a:r>
              <a:rPr lang="en-US" altLang="zh-CN" sz="17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全</a:t>
            </a:r>
            <a:r>
              <a:rPr lang="en-US" altLang="zh-CN" sz="17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员分销</a:t>
            </a:r>
          </a:p>
          <a:p>
            <a:pPr marL="0" marR="0" indent="0" eaLnBrk="0">
              <a:lnSpc>
                <a:spcPct val="102173"/>
              </a:lnSpc>
            </a:pPr>
            <a:r>
              <a:rPr lang="en-US" altLang="zh-CN" sz="11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所</a:t>
            </a:r>
            <a:r>
              <a:rPr lang="en-US" altLang="zh-CN" sz="11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有用户都将开通分销会员</a:t>
            </a:r>
            <a:r>
              <a:rPr lang="en-US" altLang="zh-CN" sz="11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1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资</a:t>
            </a:r>
            <a:r>
              <a:rPr lang="en-US" altLang="zh-CN" sz="11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格</a:t>
            </a:r>
            <a:r>
              <a:rPr lang="en-US" altLang="zh-CN" sz="11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  <a:p>
            <a:pPr marL="0" marR="0" indent="0" eaLnBrk="0">
              <a:lnSpc>
                <a:spcPct val="10000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000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1190"/>
              </a:lnSpc>
              <a:spcAft>
                <a:spcPts val="800"/>
              </a:spcAft>
            </a:pPr>
            <a:r>
              <a:rPr lang="en-US" altLang="zh-CN" sz="17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申</a:t>
            </a:r>
            <a:r>
              <a:rPr lang="en-US" altLang="zh-CN" sz="17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请分销</a:t>
            </a:r>
          </a:p>
          <a:p>
            <a:pPr marL="0" marR="0" indent="0" eaLnBrk="0">
              <a:lnSpc>
                <a:spcPct val="102173"/>
              </a:lnSpc>
            </a:pPr>
            <a:r>
              <a:rPr lang="en-US" altLang="zh-CN" sz="11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用</a:t>
            </a:r>
            <a:r>
              <a:rPr lang="en-US" altLang="zh-CN" sz="11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户要提交申请，后台同意</a:t>
            </a:r>
            <a:r>
              <a:rPr lang="en-US" altLang="zh-CN" sz="11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1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之</a:t>
            </a:r>
            <a:r>
              <a:rPr lang="en-US" altLang="zh-CN" sz="11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后才可成为分销商</a:t>
            </a:r>
            <a:r>
              <a:rPr lang="en-US" altLang="zh-CN" sz="11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  <a:p>
            <a:pPr marL="0" marR="0" indent="0" eaLnBrk="0">
              <a:lnSpc>
                <a:spcPct val="10000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000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1190"/>
              </a:lnSpc>
              <a:spcAft>
                <a:spcPts val="800"/>
              </a:spcAft>
            </a:pPr>
            <a:r>
              <a:rPr lang="en-US" altLang="zh-CN" sz="17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指</a:t>
            </a:r>
            <a:r>
              <a:rPr lang="en-US" altLang="zh-CN" sz="17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定分销</a:t>
            </a:r>
          </a:p>
          <a:p>
            <a:pPr marL="0" marR="0" indent="0" eaLnBrk="0">
              <a:lnSpc>
                <a:spcPct val="102173"/>
              </a:lnSpc>
            </a:pPr>
            <a:r>
              <a:rPr lang="en-US" altLang="zh-CN" sz="11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用</a:t>
            </a:r>
            <a:r>
              <a:rPr lang="en-US" altLang="zh-CN" sz="11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户无需申请，管理员在后</a:t>
            </a:r>
            <a:r>
              <a:rPr lang="en-US" altLang="zh-CN" sz="11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1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台</a:t>
            </a:r>
            <a:r>
              <a:rPr lang="en-US" altLang="zh-CN" sz="11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给指定用户添加分销商</a:t>
            </a:r>
            <a:r>
              <a:rPr lang="en-US" altLang="zh-CN" sz="11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249" name="TextBox249"/>
          <p:cNvSpPr txBox="1"/>
          <p:nvPr/>
        </p:nvSpPr>
        <p:spPr>
          <a:xfrm>
            <a:off x="4679315" y="6203316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销推广</a:t>
            </a:r>
          </a:p>
        </p:txBody>
      </p:sp>
      <p:sp>
        <p:nvSpPr>
          <p:cNvPr id="250" name="TextBox250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51" name="TextBox251"/>
          <p:cNvSpPr txBox="1"/>
          <p:nvPr/>
        </p:nvSpPr>
        <p:spPr>
          <a:xfrm>
            <a:off x="7339330" y="6203316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我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的粉丝</a:t>
            </a:r>
          </a:p>
        </p:txBody>
      </p:sp>
      <p:sp>
        <p:nvSpPr>
          <p:cNvPr id="252" name="TextBox252"/>
          <p:cNvSpPr txBox="1"/>
          <p:nvPr/>
        </p:nvSpPr>
        <p:spPr>
          <a:xfrm>
            <a:off x="10075544" y="6203316"/>
            <a:ext cx="711836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销订单</a:t>
            </a: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20944BA2-E93F-571D-37A6-B8B73BD375C8}"/>
              </a:ext>
            </a:extLst>
          </p:cNvPr>
          <p:cNvSpPr/>
          <p:nvPr/>
        </p:nvSpPr>
        <p:spPr>
          <a:xfrm rot="20291890">
            <a:off x="2024617" y="2729950"/>
            <a:ext cx="1957207" cy="47580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左 2">
            <a:extLst>
              <a:ext uri="{FF2B5EF4-FFF2-40B4-BE49-F238E27FC236}">
                <a16:creationId xmlns:a16="http://schemas.microsoft.com/office/drawing/2014/main" id="{8A342A34-0B6A-97A9-175A-61874F1554E2}"/>
              </a:ext>
            </a:extLst>
          </p:cNvPr>
          <p:cNvSpPr/>
          <p:nvPr/>
        </p:nvSpPr>
        <p:spPr>
          <a:xfrm rot="20098424">
            <a:off x="5887858" y="858139"/>
            <a:ext cx="2033292" cy="484632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C2C857E5-CB41-427B-78DF-51B7E6A0699A}"/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VectorPath 253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54" name="TextBox254"/>
          <p:cNvSpPr txBox="1"/>
          <p:nvPr/>
        </p:nvSpPr>
        <p:spPr>
          <a:xfrm>
            <a:off x="334645" y="177165"/>
            <a:ext cx="4153535" cy="1033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销应用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佣金提现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提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现方式多样化，提交申请，后台审核通过即可到账</a:t>
            </a:r>
          </a:p>
        </p:txBody>
      </p:sp>
      <p:pic>
        <p:nvPicPr>
          <p:cNvPr id="255" name="DFA06DC8-5EA7-4AB2-A02E-4CCDA8271EE9"/>
          <p:cNvPicPr>
            <a:picLocks noChangeAspect="1"/>
          </p:cNvPicPr>
          <p:nvPr/>
        </p:nvPicPr>
        <p:blipFill>
          <a:blip r:embed="rId2" cstate="print">
            <a:extLst>
              <a:ext uri="{0EE6C6ED-1E93-484F-FF6C-656F1AC632BF}"/>
            </a:extLst>
          </a:blip>
          <a:srcRect/>
          <a:stretch>
            <a:fillRect/>
          </a:stretch>
        </p:blipFill>
        <p:spPr>
          <a:xfrm>
            <a:off x="2054225" y="2216150"/>
            <a:ext cx="2032000" cy="1913467"/>
          </a:xfrm>
          <a:prstGeom prst="rect">
            <a:avLst/>
          </a:prstGeom>
        </p:spPr>
      </p:pic>
      <p:sp>
        <p:nvSpPr>
          <p:cNvPr id="256" name="TextBox256"/>
          <p:cNvSpPr txBox="1"/>
          <p:nvPr/>
        </p:nvSpPr>
        <p:spPr>
          <a:xfrm>
            <a:off x="3004820" y="3303905"/>
            <a:ext cx="405765" cy="48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612"/>
              </a:lnSpc>
            </a:pPr>
            <a:r>
              <a:rPr lang="en-US" altLang="zh-CN" sz="15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微</a:t>
            </a:r>
            <a:r>
              <a:rPr lang="en-US" altLang="zh-CN" sz="15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信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零</a:t>
            </a:r>
            <a:r>
              <a:rPr lang="en-US" altLang="zh-CN" sz="15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钱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pic>
        <p:nvPicPr>
          <p:cNvPr id="257" name="61EFF454-5035-48D9-6D65-F0C28814F5A6"/>
          <p:cNvPicPr>
            <a:picLocks noChangeAspect="1"/>
          </p:cNvPicPr>
          <p:nvPr/>
        </p:nvPicPr>
        <p:blipFill>
          <a:blip r:embed="rId3" cstate="print">
            <a:extLst>
              <a:ext uri="{93A930FD-BB79-4319-F97C-19802B81CE80}"/>
            </a:extLst>
          </a:blip>
          <a:srcRect/>
          <a:stretch>
            <a:fillRect/>
          </a:stretch>
        </p:blipFill>
        <p:spPr>
          <a:xfrm>
            <a:off x="7244081" y="2892425"/>
            <a:ext cx="2895600" cy="1634067"/>
          </a:xfrm>
          <a:prstGeom prst="rect">
            <a:avLst/>
          </a:prstGeom>
        </p:spPr>
      </p:pic>
      <p:sp>
        <p:nvSpPr>
          <p:cNvPr id="258" name="TextBox258"/>
          <p:cNvSpPr txBox="1"/>
          <p:nvPr/>
        </p:nvSpPr>
        <p:spPr>
          <a:xfrm>
            <a:off x="7475855" y="3180080"/>
            <a:ext cx="608964" cy="48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612"/>
              </a:lnSpc>
            </a:pPr>
            <a:r>
              <a:rPr lang="en-US" altLang="zh-CN" sz="15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</a:t>
            </a:r>
            <a:r>
              <a:rPr lang="en-US" altLang="zh-CN" sz="15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付宝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二</a:t>
            </a:r>
            <a:r>
              <a:rPr lang="en-US" altLang="zh-CN" sz="15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维码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pic>
        <p:nvPicPr>
          <p:cNvPr id="259" name="927494B7-7BFD-4D0B-7D88-137443332726"/>
          <p:cNvPicPr>
            <a:picLocks noChangeAspect="1"/>
          </p:cNvPicPr>
          <p:nvPr/>
        </p:nvPicPr>
        <p:blipFill>
          <a:blip r:embed="rId4" cstate="print">
            <a:extLst>
              <a:ext uri="{47B5DE64-0E96-421D-2BC1-B334CA2BCCED}"/>
            </a:extLst>
          </a:blip>
          <a:srcRect/>
          <a:stretch>
            <a:fillRect/>
          </a:stretch>
        </p:blipFill>
        <p:spPr>
          <a:xfrm>
            <a:off x="4851400" y="608330"/>
            <a:ext cx="2489200" cy="5528734"/>
          </a:xfrm>
          <a:prstGeom prst="rect">
            <a:avLst/>
          </a:prstGeom>
        </p:spPr>
      </p:pic>
      <p:sp>
        <p:nvSpPr>
          <p:cNvPr id="260" name="VectorPath 260"/>
          <p:cNvSpPr/>
          <p:nvPr/>
        </p:nvSpPr>
        <p:spPr>
          <a:xfrm>
            <a:off x="4515485" y="1574165"/>
            <a:ext cx="2338070" cy="4853940"/>
          </a:xfrm>
          <a:custGeom>
            <a:avLst/>
            <a:gdLst/>
            <a:ahLst/>
            <a:cxnLst/>
            <a:rect l="l" t="t" r="r" b="b"/>
            <a:pathLst>
              <a:path w="2338070" h="4853813">
                <a:moveTo>
                  <a:pt x="127" y="278892"/>
                </a:moveTo>
                <a:cubicBezTo>
                  <a:pt x="0" y="125311"/>
                  <a:pt x="124803" y="508"/>
                  <a:pt x="279019" y="0"/>
                </a:cubicBezTo>
                <a:lnTo>
                  <a:pt x="2059051" y="0"/>
                </a:lnTo>
                <a:cubicBezTo>
                  <a:pt x="2213267" y="508"/>
                  <a:pt x="2338070" y="125311"/>
                  <a:pt x="2337943" y="278892"/>
                </a:cubicBezTo>
                <a:lnTo>
                  <a:pt x="2337943" y="4575048"/>
                </a:lnTo>
                <a:cubicBezTo>
                  <a:pt x="2338070" y="4728376"/>
                  <a:pt x="2213267" y="4853179"/>
                  <a:pt x="2059051" y="4853940"/>
                </a:cubicBezTo>
                <a:lnTo>
                  <a:pt x="279019" y="4853940"/>
                </a:lnTo>
                <a:cubicBezTo>
                  <a:pt x="124803" y="4853179"/>
                  <a:pt x="0" y="4728376"/>
                  <a:pt x="127" y="4575048"/>
                </a:cubicBezTo>
                <a:lnTo>
                  <a:pt x="127" y="278892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261" name="E2961C41-1041-4771-3B4B-11EA6D6042B1"/>
          <p:cNvPicPr>
            <a:picLocks noChangeAspect="1"/>
          </p:cNvPicPr>
          <p:nvPr/>
        </p:nvPicPr>
        <p:blipFill>
          <a:blip r:embed="rId5" cstate="print">
            <a:extLst>
              <a:ext uri="{1B21DFED-02F0-4E5F-0C26-477917B73387}"/>
            </a:extLst>
          </a:blip>
          <a:srcRect/>
          <a:stretch>
            <a:fillRect/>
          </a:stretch>
        </p:blipFill>
        <p:spPr>
          <a:xfrm>
            <a:off x="4509135" y="1568450"/>
            <a:ext cx="2353733" cy="4868333"/>
          </a:xfrm>
          <a:prstGeom prst="rect">
            <a:avLst/>
          </a:prstGeom>
        </p:spPr>
      </p:pic>
      <p:pic>
        <p:nvPicPr>
          <p:cNvPr id="262" name="7E4B8187-309C-4E3A-0F89-A69D0871B209"/>
          <p:cNvPicPr>
            <a:picLocks noChangeAspect="1"/>
          </p:cNvPicPr>
          <p:nvPr/>
        </p:nvPicPr>
        <p:blipFill>
          <a:blip r:embed="rId6" cstate="print">
            <a:extLst>
              <a:ext uri="{0DA44E27-668F-4C69-7B4C-86264C2D6667}"/>
            </a:extLst>
          </a:blip>
          <a:srcRect/>
          <a:stretch>
            <a:fillRect/>
          </a:stretch>
        </p:blipFill>
        <p:spPr>
          <a:xfrm>
            <a:off x="4168140" y="1844040"/>
            <a:ext cx="3064933" cy="4389967"/>
          </a:xfrm>
          <a:prstGeom prst="rect">
            <a:avLst/>
          </a:prstGeom>
        </p:spPr>
      </p:pic>
      <p:sp>
        <p:nvSpPr>
          <p:cNvPr id="263" name="TextBox263"/>
          <p:cNvSpPr txBox="1"/>
          <p:nvPr/>
        </p:nvSpPr>
        <p:spPr>
          <a:xfrm>
            <a:off x="4399915" y="4420235"/>
            <a:ext cx="608965" cy="23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5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银</a:t>
            </a:r>
            <a:r>
              <a:rPr lang="en-US" altLang="zh-CN" sz="15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行卡</a:t>
            </a:r>
          </a:p>
        </p:txBody>
      </p:sp>
      <p:sp>
        <p:nvSpPr>
          <p:cNvPr id="264" name="TextBox264"/>
          <p:cNvSpPr txBox="1"/>
          <p:nvPr/>
        </p:nvSpPr>
        <p:spPr>
          <a:xfrm>
            <a:off x="6349366" y="4685030"/>
            <a:ext cx="608965" cy="48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101600" eaLnBrk="0">
              <a:lnSpc>
                <a:spcPct val="101612"/>
              </a:lnSpc>
            </a:pPr>
            <a:r>
              <a:rPr lang="en-US" altLang="zh-CN" sz="15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微</a:t>
            </a:r>
            <a:r>
              <a:rPr lang="en-US" altLang="zh-CN" sz="15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信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二</a:t>
            </a:r>
            <a:r>
              <a:rPr lang="en-US" altLang="zh-CN" sz="15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维码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265" name="TextBox265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C461D206-6914-B091-5C10-15638034C9BD}"/>
              </a:ext>
            </a:extLst>
          </p:cNvPr>
          <p:cNvSpPr/>
          <p:nvPr/>
        </p:nvSpPr>
        <p:spPr>
          <a:xfrm rot="20193028">
            <a:off x="2057855" y="2706135"/>
            <a:ext cx="2053317" cy="3725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左 2">
            <a:extLst>
              <a:ext uri="{FF2B5EF4-FFF2-40B4-BE49-F238E27FC236}">
                <a16:creationId xmlns:a16="http://schemas.microsoft.com/office/drawing/2014/main" id="{36D3A404-9901-6DFC-BEBD-7B9024905FA2}"/>
              </a:ext>
            </a:extLst>
          </p:cNvPr>
          <p:cNvSpPr/>
          <p:nvPr/>
        </p:nvSpPr>
        <p:spPr>
          <a:xfrm rot="19484185">
            <a:off x="5623809" y="614015"/>
            <a:ext cx="1928243" cy="917895"/>
          </a:xfrm>
          <a:prstGeom prst="lef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A1366CB-FE4F-4125-E5F4-7A7A701158A0}"/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86633FB3-4E6D-4A1D-D606-5E82C30EED4B"/>
          <p:cNvPicPr>
            <a:picLocks noChangeAspect="1"/>
          </p:cNvPicPr>
          <p:nvPr/>
        </p:nvPicPr>
        <p:blipFill>
          <a:blip r:embed="rId2" cstate="print">
            <a:extLst>
              <a:ext uri="{DA86895F-3880-45AA-3AF3-5AE2D96B9FAC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267" name="VectorPath 267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268" name="CC9DAB9B-295C-47D7-02AE-854FE892D97C"/>
          <p:cNvPicPr>
            <a:picLocks noChangeAspect="1"/>
          </p:cNvPicPr>
          <p:nvPr/>
        </p:nvPicPr>
        <p:blipFill>
          <a:blip r:embed="rId3" cstate="print">
            <a:extLst>
              <a:ext uri="{232DDE19-71CB-440D-5E83-B5689230FA9C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9" name="TextBox269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0" name="TextBox270"/>
          <p:cNvSpPr txBox="1"/>
          <p:nvPr/>
        </p:nvSpPr>
        <p:spPr>
          <a:xfrm>
            <a:off x="4857750" y="2031365"/>
            <a:ext cx="3048000" cy="906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会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员等级</a:t>
            </a:r>
          </a:p>
        </p:txBody>
      </p:sp>
      <p:sp>
        <p:nvSpPr>
          <p:cNvPr id="271" name="VectorPath 271"/>
          <p:cNvSpPr/>
          <p:nvPr/>
        </p:nvSpPr>
        <p:spPr>
          <a:xfrm>
            <a:off x="4899660" y="3142615"/>
            <a:ext cx="4543425" cy="7620"/>
          </a:xfrm>
          <a:custGeom>
            <a:avLst/>
            <a:gdLst/>
            <a:ahLst/>
            <a:cxnLst/>
            <a:rect l="l" t="t" r="r" b="b"/>
            <a:pathLst>
              <a:path w="4543197" h="7556">
                <a:moveTo>
                  <a:pt x="0" y="-64"/>
                </a:moveTo>
                <a:lnTo>
                  <a:pt x="4543197" y="-64"/>
                </a:lnTo>
                <a:lnTo>
                  <a:pt x="4543197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72" name="TextBox272"/>
          <p:cNvSpPr txBox="1"/>
          <p:nvPr/>
        </p:nvSpPr>
        <p:spPr>
          <a:xfrm>
            <a:off x="4857750" y="3539490"/>
            <a:ext cx="4572000" cy="541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428"/>
              </a:lnSpc>
            </a:pP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根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据成长值来升级等级，不同的会员等级享受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的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会员折扣不同，等级越高折扣越优惠越大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273" name="TextBox273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CFA87E8C-C831-4F7D-8516-6EAD888BA6D7}"/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BDA9F334-00B2-4E66-C903-808A682C98FF"/>
          <p:cNvPicPr>
            <a:picLocks noChangeAspect="1"/>
          </p:cNvPicPr>
          <p:nvPr/>
        </p:nvPicPr>
        <p:blipFill>
          <a:blip r:embed="rId2" cstate="print">
            <a:extLst>
              <a:ext uri="{518BC47C-24D6-4C65-89E2-4711D48E592F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275" name="VectorPath 275"/>
          <p:cNvSpPr/>
          <p:nvPr/>
        </p:nvSpPr>
        <p:spPr>
          <a:xfrm>
            <a:off x="741680" y="1543685"/>
            <a:ext cx="2338070" cy="4853940"/>
          </a:xfrm>
          <a:custGeom>
            <a:avLst/>
            <a:gdLst/>
            <a:ahLst/>
            <a:cxnLst/>
            <a:rect l="l" t="t" r="r" b="b"/>
            <a:pathLst>
              <a:path w="2338070" h="4853813">
                <a:moveTo>
                  <a:pt x="508" y="278892"/>
                </a:moveTo>
                <a:cubicBezTo>
                  <a:pt x="0" y="125311"/>
                  <a:pt x="124803" y="508"/>
                  <a:pt x="279400" y="0"/>
                </a:cubicBezTo>
                <a:lnTo>
                  <a:pt x="2059432" y="0"/>
                </a:lnTo>
                <a:cubicBezTo>
                  <a:pt x="2213267" y="508"/>
                  <a:pt x="2338070" y="125311"/>
                  <a:pt x="2338324" y="278892"/>
                </a:cubicBezTo>
                <a:lnTo>
                  <a:pt x="2338324" y="4575048"/>
                </a:lnTo>
                <a:cubicBezTo>
                  <a:pt x="2338070" y="4728375"/>
                  <a:pt x="2213267" y="4853179"/>
                  <a:pt x="2059432" y="4852416"/>
                </a:cubicBezTo>
                <a:lnTo>
                  <a:pt x="279400" y="4853940"/>
                </a:lnTo>
                <a:cubicBezTo>
                  <a:pt x="124803" y="4853179"/>
                  <a:pt x="0" y="4728375"/>
                  <a:pt x="508" y="4575048"/>
                </a:cubicBezTo>
                <a:lnTo>
                  <a:pt x="508" y="278892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276" name="F04E5A6B-E520-4206-3B2B-090212FB1351"/>
          <p:cNvPicPr>
            <a:picLocks noChangeAspect="1"/>
          </p:cNvPicPr>
          <p:nvPr/>
        </p:nvPicPr>
        <p:blipFill>
          <a:blip r:embed="rId3" cstate="print">
            <a:extLst>
              <a:ext uri="{9B71132F-A56F-4CA6-2F29-9054908510CB}"/>
            </a:extLst>
          </a:blip>
          <a:srcRect/>
          <a:stretch>
            <a:fillRect/>
          </a:stretch>
        </p:blipFill>
        <p:spPr>
          <a:xfrm>
            <a:off x="735330" y="1537970"/>
            <a:ext cx="2353733" cy="4868334"/>
          </a:xfrm>
          <a:prstGeom prst="rect">
            <a:avLst/>
          </a:prstGeom>
        </p:spPr>
      </p:pic>
      <p:pic>
        <p:nvPicPr>
          <p:cNvPr id="277" name="EC252E8E-071D-4AB2-A2F2-31F1E66461B1"/>
          <p:cNvPicPr>
            <a:picLocks noChangeAspect="1"/>
          </p:cNvPicPr>
          <p:nvPr/>
        </p:nvPicPr>
        <p:blipFill>
          <a:blip r:embed="rId4" cstate="print">
            <a:extLst>
              <a:ext uri="{9BB22ACD-D52D-4B05-0AF5-E4046F71216F}"/>
            </a:extLst>
          </a:blip>
          <a:srcRect/>
          <a:stretch>
            <a:fillRect/>
          </a:stretch>
        </p:blipFill>
        <p:spPr>
          <a:xfrm>
            <a:off x="850265" y="1813560"/>
            <a:ext cx="10244666" cy="4385734"/>
          </a:xfrm>
          <a:prstGeom prst="rect">
            <a:avLst/>
          </a:prstGeom>
        </p:spPr>
      </p:pic>
      <p:sp>
        <p:nvSpPr>
          <p:cNvPr id="278" name="TextBox278"/>
          <p:cNvSpPr txBox="1"/>
          <p:nvPr/>
        </p:nvSpPr>
        <p:spPr>
          <a:xfrm>
            <a:off x="334645" y="193675"/>
            <a:ext cx="1423670" cy="41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会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员等级</a:t>
            </a:r>
          </a:p>
        </p:txBody>
      </p:sp>
      <p:sp>
        <p:nvSpPr>
          <p:cNvPr id="279" name="VectorPath 279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80" name="TextBox280"/>
          <p:cNvSpPr txBox="1"/>
          <p:nvPr/>
        </p:nvSpPr>
        <p:spPr>
          <a:xfrm>
            <a:off x="398145" y="996950"/>
            <a:ext cx="6934836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根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据成长值来升级等级，不同的会员等级享受的会员折扣不同，等级越高折扣越优惠越大</a:t>
            </a:r>
          </a:p>
        </p:txBody>
      </p:sp>
      <p:sp>
        <p:nvSpPr>
          <p:cNvPr id="282" name="TextBox282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6C7043CB-CF0D-2E18-3593-4C96B68F72BB}"/>
              </a:ext>
            </a:extLst>
          </p:cNvPr>
          <p:cNvSpPr/>
          <p:nvPr/>
        </p:nvSpPr>
        <p:spPr>
          <a:xfrm>
            <a:off x="3095413" y="2543175"/>
            <a:ext cx="694309" cy="48463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E937DC04-B435-C68E-9F5B-6267C6410384}"/>
              </a:ext>
            </a:extLst>
          </p:cNvPr>
          <p:cNvSpPr/>
          <p:nvPr/>
        </p:nvSpPr>
        <p:spPr>
          <a:xfrm rot="20252662">
            <a:off x="4865942" y="5259888"/>
            <a:ext cx="1666947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703746E3-74CA-4A49-2838-D51FDE0A6E04}"/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4F18CB40-F508-485E-4FCA-4C1339CCA43A"/>
          <p:cNvPicPr>
            <a:picLocks noChangeAspect="1"/>
          </p:cNvPicPr>
          <p:nvPr/>
        </p:nvPicPr>
        <p:blipFill>
          <a:blip r:embed="rId2" cstate="print">
            <a:extLst>
              <a:ext uri="{94D3358C-D6C4-4D4F-6A4C-9655C65C5571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284" name="VectorPath 284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285" name="DB10AA72-F79D-4BE8-CF5D-E0E4B1781C93"/>
          <p:cNvPicPr>
            <a:picLocks noChangeAspect="1"/>
          </p:cNvPicPr>
          <p:nvPr/>
        </p:nvPicPr>
        <p:blipFill>
          <a:blip r:embed="rId3" cstate="print">
            <a:extLst>
              <a:ext uri="{C36F5AEF-C665-4645-C4E5-FD3A97BCF277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6" name="TextBox286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87" name="TextBox287"/>
          <p:cNvSpPr txBox="1"/>
          <p:nvPr/>
        </p:nvSpPr>
        <p:spPr>
          <a:xfrm>
            <a:off x="4857750" y="2031365"/>
            <a:ext cx="3048000" cy="906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会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员充值</a:t>
            </a:r>
          </a:p>
        </p:txBody>
      </p:sp>
      <p:sp>
        <p:nvSpPr>
          <p:cNvPr id="288" name="VectorPath 288"/>
          <p:cNvSpPr/>
          <p:nvPr/>
        </p:nvSpPr>
        <p:spPr>
          <a:xfrm>
            <a:off x="4899660" y="3142615"/>
            <a:ext cx="4543425" cy="7620"/>
          </a:xfrm>
          <a:custGeom>
            <a:avLst/>
            <a:gdLst/>
            <a:ahLst/>
            <a:cxnLst/>
            <a:rect l="l" t="t" r="r" b="b"/>
            <a:pathLst>
              <a:path w="4543197" h="7556">
                <a:moveTo>
                  <a:pt x="0" y="-64"/>
                </a:moveTo>
                <a:lnTo>
                  <a:pt x="4543197" y="-64"/>
                </a:lnTo>
                <a:lnTo>
                  <a:pt x="4543197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89" name="TextBox289"/>
          <p:cNvSpPr txBox="1"/>
          <p:nvPr/>
        </p:nvSpPr>
        <p:spPr>
          <a:xfrm>
            <a:off x="4857750" y="3539490"/>
            <a:ext cx="4572000" cy="266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沉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淀客户资金，长期锁定忠实用户提升客单价</a:t>
            </a:r>
          </a:p>
        </p:txBody>
      </p:sp>
      <p:sp>
        <p:nvSpPr>
          <p:cNvPr id="290" name="TextBox290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3A97D062-2AA1-462C-4A9E-471F29BC17C8}"/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8E0BFC15-98BA-4084-3979-A5A6CC8AD64C"/>
          <p:cNvPicPr>
            <a:picLocks noChangeAspect="1"/>
          </p:cNvPicPr>
          <p:nvPr/>
        </p:nvPicPr>
        <p:blipFill>
          <a:blip r:embed="rId2" cstate="print">
            <a:extLst>
              <a:ext uri="{58AAD955-DA9E-4361-6036-C878CC28646E}"/>
            </a:extLst>
          </a:blip>
          <a:srcRect/>
          <a:stretch>
            <a:fillRect/>
          </a:stretch>
        </p:blipFill>
        <p:spPr>
          <a:xfrm>
            <a:off x="1199515" y="608330"/>
            <a:ext cx="6142567" cy="3056467"/>
          </a:xfrm>
          <a:prstGeom prst="rect">
            <a:avLst/>
          </a:prstGeom>
        </p:spPr>
      </p:pic>
      <p:sp>
        <p:nvSpPr>
          <p:cNvPr id="292" name="VectorPath 292"/>
          <p:cNvSpPr/>
          <p:nvPr/>
        </p:nvSpPr>
        <p:spPr>
          <a:xfrm>
            <a:off x="1189990" y="1548130"/>
            <a:ext cx="5882005" cy="2120265"/>
          </a:xfrm>
          <a:custGeom>
            <a:avLst/>
            <a:gdLst/>
            <a:ahLst/>
            <a:cxnLst/>
            <a:rect l="l" t="t" r="r" b="b"/>
            <a:pathLst>
              <a:path w="5881751" h="2120265">
                <a:moveTo>
                  <a:pt x="5878461" y="102"/>
                </a:moveTo>
                <a:lnTo>
                  <a:pt x="5879783" y="788"/>
                </a:lnTo>
                <a:lnTo>
                  <a:pt x="5880836" y="1841"/>
                </a:lnTo>
                <a:lnTo>
                  <a:pt x="5881523" y="3162"/>
                </a:lnTo>
                <a:lnTo>
                  <a:pt x="5881751" y="4635"/>
                </a:lnTo>
                <a:lnTo>
                  <a:pt x="5881751" y="2115757"/>
                </a:lnTo>
                <a:lnTo>
                  <a:pt x="5881523" y="2117230"/>
                </a:lnTo>
                <a:lnTo>
                  <a:pt x="5880836" y="2118551"/>
                </a:lnTo>
                <a:lnTo>
                  <a:pt x="5879783" y="2119605"/>
                </a:lnTo>
                <a:lnTo>
                  <a:pt x="5878461" y="2120291"/>
                </a:lnTo>
                <a:lnTo>
                  <a:pt x="5876989" y="2120519"/>
                </a:lnTo>
                <a:lnTo>
                  <a:pt x="4635" y="2120519"/>
                </a:lnTo>
                <a:lnTo>
                  <a:pt x="3163" y="2120291"/>
                </a:lnTo>
                <a:lnTo>
                  <a:pt x="1842" y="2119605"/>
                </a:lnTo>
                <a:lnTo>
                  <a:pt x="787" y="2118551"/>
                </a:lnTo>
                <a:lnTo>
                  <a:pt x="102" y="2117230"/>
                </a:lnTo>
                <a:lnTo>
                  <a:pt x="-127" y="2115757"/>
                </a:lnTo>
                <a:lnTo>
                  <a:pt x="-127" y="4635"/>
                </a:lnTo>
                <a:lnTo>
                  <a:pt x="102" y="3162"/>
                </a:lnTo>
                <a:lnTo>
                  <a:pt x="787" y="1841"/>
                </a:lnTo>
                <a:lnTo>
                  <a:pt x="1842" y="788"/>
                </a:lnTo>
                <a:lnTo>
                  <a:pt x="3163" y="102"/>
                </a:lnTo>
                <a:lnTo>
                  <a:pt x="4635" y="-127"/>
                </a:lnTo>
                <a:lnTo>
                  <a:pt x="5876989" y="-127"/>
                </a:lnTo>
                <a:moveTo>
                  <a:pt x="9398" y="9398"/>
                </a:moveTo>
                <a:lnTo>
                  <a:pt x="9398" y="2110994"/>
                </a:lnTo>
                <a:lnTo>
                  <a:pt x="5872226" y="2110994"/>
                </a:lnTo>
                <a:lnTo>
                  <a:pt x="5872226" y="9398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293" name="VectorPath 293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94" name="TextBox294"/>
          <p:cNvSpPr txBox="1"/>
          <p:nvPr/>
        </p:nvSpPr>
        <p:spPr>
          <a:xfrm>
            <a:off x="334645" y="193675"/>
            <a:ext cx="3620135" cy="10166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会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员充值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沉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淀客户资金，长期锁定忠实用户提升客单价</a:t>
            </a:r>
          </a:p>
        </p:txBody>
      </p:sp>
      <p:pic>
        <p:nvPicPr>
          <p:cNvPr id="295" name="B0CF8438-9E0A-4C30-2269-36A63EEC9188"/>
          <p:cNvPicPr>
            <a:picLocks noChangeAspect="1"/>
          </p:cNvPicPr>
          <p:nvPr/>
        </p:nvPicPr>
        <p:blipFill>
          <a:blip r:embed="rId3" cstate="print">
            <a:extLst>
              <a:ext uri="{AFF1AF66-D13A-4639-5FE8-309D357083CB}"/>
            </a:extLst>
          </a:blip>
          <a:srcRect/>
          <a:stretch>
            <a:fillRect/>
          </a:stretch>
        </p:blipFill>
        <p:spPr>
          <a:xfrm>
            <a:off x="4617932" y="1503679"/>
            <a:ext cx="5448300" cy="4580467"/>
          </a:xfrm>
          <a:prstGeom prst="rect">
            <a:avLst/>
          </a:prstGeom>
        </p:spPr>
      </p:pic>
      <p:pic>
        <p:nvPicPr>
          <p:cNvPr id="296" name="D0FCD1B4-0D3E-4241-7262-15094B8E403F"/>
          <p:cNvPicPr>
            <a:picLocks noChangeAspect="1"/>
          </p:cNvPicPr>
          <p:nvPr/>
        </p:nvPicPr>
        <p:blipFill>
          <a:blip r:embed="rId4" cstate="print">
            <a:extLst>
              <a:ext uri="{704E2ABD-08CE-4B70-EC89-8F20996162C1}"/>
            </a:extLst>
          </a:blip>
          <a:srcRect/>
          <a:stretch>
            <a:fillRect/>
          </a:stretch>
        </p:blipFill>
        <p:spPr>
          <a:xfrm>
            <a:off x="7827752" y="1203859"/>
            <a:ext cx="2465495" cy="4949085"/>
          </a:xfrm>
          <a:prstGeom prst="rect">
            <a:avLst/>
          </a:prstGeom>
        </p:spPr>
      </p:pic>
      <p:pic>
        <p:nvPicPr>
          <p:cNvPr id="297" name="641EDEC8-7850-468A-47B9-62A1634546FB"/>
          <p:cNvPicPr>
            <a:picLocks noChangeAspect="1"/>
          </p:cNvPicPr>
          <p:nvPr/>
        </p:nvPicPr>
        <p:blipFill>
          <a:blip r:embed="rId5" cstate="print">
            <a:extLst>
              <a:ext uri="{7BBA86ED-045D-4ECE-7558-A5E4259CFCBA}"/>
            </a:extLst>
          </a:blip>
          <a:srcRect/>
          <a:stretch>
            <a:fillRect/>
          </a:stretch>
        </p:blipFill>
        <p:spPr>
          <a:xfrm>
            <a:off x="1199515" y="3867785"/>
            <a:ext cx="3500967" cy="2628900"/>
          </a:xfrm>
          <a:prstGeom prst="rect">
            <a:avLst/>
          </a:prstGeom>
        </p:spPr>
      </p:pic>
      <p:sp>
        <p:nvSpPr>
          <p:cNvPr id="298" name="VectorPath 298"/>
          <p:cNvSpPr/>
          <p:nvPr/>
        </p:nvSpPr>
        <p:spPr>
          <a:xfrm>
            <a:off x="1189990" y="3858260"/>
            <a:ext cx="3517900" cy="2642235"/>
          </a:xfrm>
          <a:custGeom>
            <a:avLst/>
            <a:gdLst/>
            <a:ahLst/>
            <a:cxnLst/>
            <a:rect l="l" t="t" r="r" b="b"/>
            <a:pathLst>
              <a:path w="3517900" h="2641854">
                <a:moveTo>
                  <a:pt x="3514738" y="228"/>
                </a:moveTo>
                <a:lnTo>
                  <a:pt x="3516058" y="914"/>
                </a:lnTo>
                <a:lnTo>
                  <a:pt x="3517113" y="1968"/>
                </a:lnTo>
                <a:lnTo>
                  <a:pt x="3517799" y="3289"/>
                </a:lnTo>
                <a:lnTo>
                  <a:pt x="3518028" y="4763"/>
                </a:lnTo>
                <a:lnTo>
                  <a:pt x="3518028" y="2637091"/>
                </a:lnTo>
                <a:lnTo>
                  <a:pt x="3517799" y="2638565"/>
                </a:lnTo>
                <a:lnTo>
                  <a:pt x="3517113" y="2639885"/>
                </a:lnTo>
                <a:lnTo>
                  <a:pt x="3516058" y="2640940"/>
                </a:lnTo>
                <a:lnTo>
                  <a:pt x="3514738" y="2641626"/>
                </a:lnTo>
                <a:lnTo>
                  <a:pt x="3513265" y="2641854"/>
                </a:lnTo>
                <a:lnTo>
                  <a:pt x="4635" y="2641854"/>
                </a:lnTo>
                <a:lnTo>
                  <a:pt x="3163" y="2641626"/>
                </a:lnTo>
                <a:lnTo>
                  <a:pt x="1842" y="2640940"/>
                </a:lnTo>
                <a:lnTo>
                  <a:pt x="787" y="2639885"/>
                </a:lnTo>
                <a:lnTo>
                  <a:pt x="102" y="2638565"/>
                </a:lnTo>
                <a:lnTo>
                  <a:pt x="-127" y="2637091"/>
                </a:lnTo>
                <a:lnTo>
                  <a:pt x="-127" y="4763"/>
                </a:lnTo>
                <a:lnTo>
                  <a:pt x="102" y="3289"/>
                </a:lnTo>
                <a:lnTo>
                  <a:pt x="787" y="1968"/>
                </a:lnTo>
                <a:lnTo>
                  <a:pt x="1842" y="914"/>
                </a:lnTo>
                <a:lnTo>
                  <a:pt x="3163" y="228"/>
                </a:lnTo>
                <a:lnTo>
                  <a:pt x="4635" y="0"/>
                </a:lnTo>
                <a:lnTo>
                  <a:pt x="3513265" y="0"/>
                </a:lnTo>
                <a:moveTo>
                  <a:pt x="9398" y="9525"/>
                </a:moveTo>
                <a:lnTo>
                  <a:pt x="9398" y="2632329"/>
                </a:lnTo>
                <a:lnTo>
                  <a:pt x="3508502" y="2632329"/>
                </a:lnTo>
                <a:lnTo>
                  <a:pt x="3508502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299" name="TextBox299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1E57A1FB-7625-180E-5A42-E997E6ED0340}"/>
              </a:ext>
            </a:extLst>
          </p:cNvPr>
          <p:cNvSpPr/>
          <p:nvPr/>
        </p:nvSpPr>
        <p:spPr>
          <a:xfrm rot="19949769">
            <a:off x="4740204" y="5049558"/>
            <a:ext cx="2009280" cy="6316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左 2">
            <a:extLst>
              <a:ext uri="{FF2B5EF4-FFF2-40B4-BE49-F238E27FC236}">
                <a16:creationId xmlns:a16="http://schemas.microsoft.com/office/drawing/2014/main" id="{7AA31C15-2178-4B3F-3C2D-E2B90CC6DC80}"/>
              </a:ext>
            </a:extLst>
          </p:cNvPr>
          <p:cNvSpPr/>
          <p:nvPr/>
        </p:nvSpPr>
        <p:spPr>
          <a:xfrm rot="19568434">
            <a:off x="5418924" y="773003"/>
            <a:ext cx="2125044" cy="809219"/>
          </a:xfrm>
          <a:prstGeom prst="lef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CCF09E16-8DF7-414C-B6AF-C6D2874CB025}"/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ectorPath 1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pic>
        <p:nvPicPr>
          <p:cNvPr id="13" name="ADEE8693-87E1-48A5-508F-016D637804F5"/>
          <p:cNvPicPr>
            <a:picLocks noChangeAspect="1"/>
          </p:cNvPicPr>
          <p:nvPr/>
        </p:nvPicPr>
        <p:blipFill>
          <a:blip r:embed="rId2" cstate="print">
            <a:extLst>
              <a:ext uri="{7694F389-040B-44EC-F742-4B913018EE70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14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pic>
        <p:nvPicPr>
          <p:cNvPr id="15" name="BE6B0FBE-D2FB-4F7A-8F0A-3DC48172626F"/>
          <p:cNvPicPr>
            <a:picLocks noChangeAspect="1"/>
          </p:cNvPicPr>
          <p:nvPr/>
        </p:nvPicPr>
        <p:blipFill>
          <a:blip r:embed="rId3" cstate="print">
            <a:extLst>
              <a:ext uri="{54E9A85B-5B12-4F97-2A11-DDDE9F1C5FE7}"/>
            </a:extLst>
          </a:blip>
          <a:srcRect/>
          <a:stretch>
            <a:fillRect/>
          </a:stretch>
        </p:blipFill>
        <p:spPr>
          <a:xfrm>
            <a:off x="678815" y="239395"/>
            <a:ext cx="10938934" cy="6383867"/>
          </a:xfrm>
          <a:prstGeom prst="rect">
            <a:avLst/>
          </a:prstGeom>
        </p:spPr>
      </p:pic>
      <p:sp>
        <p:nvSpPr>
          <p:cNvPr id="16" name="TextBox16"/>
          <p:cNvSpPr txBox="1"/>
          <p:nvPr/>
        </p:nvSpPr>
        <p:spPr>
          <a:xfrm>
            <a:off x="1795145" y="2663825"/>
            <a:ext cx="2442210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3200" b="1" kern="0" spc="-15" baseline="0" noProof="0" dirty="0">
                <a:solidFill>
                  <a:srgbClr val="4073FA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回收租赁</a:t>
            </a:r>
            <a:r>
              <a:rPr lang="en-US" altLang="zh-CN" sz="3200" b="1" kern="0" spc="0" baseline="0" noProof="0" dirty="0">
                <a:solidFill>
                  <a:srgbClr val="4073FA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商城</a:t>
            </a:r>
          </a:p>
        </p:txBody>
      </p:sp>
      <p:pic>
        <p:nvPicPr>
          <p:cNvPr id="17" name="DC095EDC-B66E-44BD-2BFB-5E3C0B0B94F9"/>
          <p:cNvPicPr>
            <a:picLocks noChangeAspect="1"/>
          </p:cNvPicPr>
          <p:nvPr/>
        </p:nvPicPr>
        <p:blipFill>
          <a:blip r:embed="rId4" cstate="print">
            <a:extLst>
              <a:ext uri="{6336A223-DFEC-44A2-A50F-6C310F048E25}"/>
            </a:extLst>
          </a:blip>
          <a:srcRect/>
          <a:stretch>
            <a:fillRect/>
          </a:stretch>
        </p:blipFill>
        <p:spPr>
          <a:xfrm>
            <a:off x="2278380" y="4472940"/>
            <a:ext cx="1054100" cy="1883833"/>
          </a:xfrm>
          <a:prstGeom prst="rect">
            <a:avLst/>
          </a:prstGeom>
        </p:spPr>
      </p:pic>
      <p:sp>
        <p:nvSpPr>
          <p:cNvPr id="18" name="VectorPath 18"/>
          <p:cNvSpPr/>
          <p:nvPr/>
        </p:nvSpPr>
        <p:spPr>
          <a:xfrm>
            <a:off x="4440555" y="1774190"/>
            <a:ext cx="44450" cy="2456815"/>
          </a:xfrm>
          <a:custGeom>
            <a:avLst/>
            <a:gdLst/>
            <a:ahLst/>
            <a:cxnLst/>
            <a:rect l="l" t="t" r="r" b="b"/>
            <a:pathLst>
              <a:path w="44450" h="2456815">
                <a:moveTo>
                  <a:pt x="44450" y="0"/>
                </a:moveTo>
                <a:lnTo>
                  <a:pt x="44450" y="2456815"/>
                </a:lnTo>
                <a:lnTo>
                  <a:pt x="0" y="2456815"/>
                </a:lnTo>
                <a:lnTo>
                  <a:pt x="0" y="0"/>
                </a:lnTo>
                <a:lnTo>
                  <a:pt x="44450" y="0"/>
                </a:lnTo>
              </a:path>
            </a:pathLst>
          </a:custGeom>
          <a:solidFill>
            <a:srgbClr val="4073FA">
              <a:alpha val="100000"/>
            </a:srgbClr>
          </a:solidFill>
        </p:spPr>
      </p:sp>
      <p:sp>
        <p:nvSpPr>
          <p:cNvPr id="19" name="TextBox19"/>
          <p:cNvSpPr txBox="1"/>
          <p:nvPr/>
        </p:nvSpPr>
        <p:spPr>
          <a:xfrm>
            <a:off x="4876800" y="1619250"/>
            <a:ext cx="5815965" cy="255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953"/>
              </a:lnSpc>
              <a:spcAft>
                <a:spcPts val="800"/>
              </a:spcAft>
            </a:pPr>
            <a:r>
              <a:rPr lang="en-US" altLang="zh-CN" sz="3200" b="1" kern="0" spc="-15" baseline="0" noProof="0" dirty="0">
                <a:solidFill>
                  <a:srgbClr val="4073FA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综合回收租</a:t>
            </a:r>
            <a:r>
              <a:rPr lang="en-US" altLang="zh-CN" sz="3200" b="1" kern="0" spc="0" baseline="0" noProof="0" dirty="0">
                <a:solidFill>
                  <a:srgbClr val="4073FA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赁平台</a:t>
            </a:r>
          </a:p>
          <a:p>
            <a:pPr marL="0" marR="76200" indent="0" eaLnBrk="0">
              <a:lnSpc>
                <a:spcPct val="103494"/>
              </a:lnSpc>
            </a:pPr>
            <a:r>
              <a:rPr lang="zh-CN" altLang="en-US" sz="1550" kern="0" spc="85" baseline="0" noProof="0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伴伴租赁</a:t>
            </a:r>
            <a:r>
              <a:rPr lang="en-US" altLang="zh-CN" sz="1550" kern="0" spc="85" baseline="0" noProof="0" dirty="0" err="1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回收租赁系统适</a:t>
            </a:r>
            <a:r>
              <a:rPr lang="en-US" altLang="zh-CN" sz="1550" kern="0" spc="80" baseline="0" noProof="0" dirty="0" err="1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用</a:t>
            </a:r>
            <a:r>
              <a:rPr lang="en-US" altLang="zh-CN" sz="1550" kern="0" spc="75" baseline="0" noProof="0" dirty="0" err="1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于物品回收、物品租赁、二手买卖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交</a:t>
            </a:r>
            <a:r>
              <a:rPr lang="en-US" altLang="zh-CN" sz="15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易等三大场景。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  <a:p>
            <a:pPr marL="0" marR="0" indent="0" eaLnBrk="0">
              <a:lnSpc>
                <a:spcPct val="16500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2580"/>
              </a:lnSpc>
            </a:pPr>
            <a:r>
              <a:rPr lang="en-US" altLang="zh-CN" sz="1550" kern="0" spc="9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系统支持智能评估回收价格，后台调整最</a:t>
            </a:r>
            <a:r>
              <a:rPr lang="en-US" altLang="zh-CN" sz="1550" kern="0" spc="9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终</a:t>
            </a:r>
            <a:r>
              <a:rPr lang="en-US" altLang="zh-CN" sz="1550" kern="0" spc="8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回收价，用户同意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9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回收后系统即刻放款，用户微信零钱提现</a:t>
            </a:r>
            <a:r>
              <a:rPr lang="en-US" altLang="zh-CN" sz="1550" kern="0" spc="9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。</a:t>
            </a:r>
            <a:r>
              <a:rPr lang="en-US" altLang="zh-CN" sz="1550" kern="0" spc="8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支持在线生成租赁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9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合同，交付租赁押金，生成分期</a:t>
            </a:r>
            <a:r>
              <a:rPr lang="en-US" altLang="zh-CN" sz="1550" kern="0" spc="9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付</a:t>
            </a:r>
            <a:r>
              <a:rPr lang="en-US" altLang="zh-CN" sz="1550" kern="0" spc="8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款合约，逾期自动计算滞纳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12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金。</a:t>
            </a:r>
            <a:r>
              <a:rPr lang="en-US" altLang="zh-CN" sz="1550" kern="0" spc="15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12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功能强大，流程严谨，无论运营还是二开都是性</a:t>
            </a:r>
            <a:r>
              <a:rPr lang="en-US" altLang="zh-CN" sz="1550" kern="0" spc="11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价比极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5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高</a:t>
            </a:r>
            <a:r>
              <a:rPr lang="en-US" altLang="zh-CN" sz="15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的100%开源回收租赁系统。</a:t>
            </a:r>
            <a:r>
              <a:rPr lang="en-US" altLang="zh-CN" sz="15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</p:spTree>
    <p:extLst>
      <p:ext uri="{BD59A6AF-6A9D-441D-D679-A5E95CDB2329}"/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DD0EA617-0860-4309-EE7F-B223EB502E1B"/>
          <p:cNvPicPr>
            <a:picLocks noChangeAspect="1"/>
          </p:cNvPicPr>
          <p:nvPr/>
        </p:nvPicPr>
        <p:blipFill>
          <a:blip r:embed="rId2" cstate="print">
            <a:extLst>
              <a:ext uri="{2D30D035-390C-4A41-157D-605FB43F2E5D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1" name="TextBox301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02" name="VectorPath 302"/>
          <p:cNvSpPr/>
          <p:nvPr/>
        </p:nvSpPr>
        <p:spPr>
          <a:xfrm>
            <a:off x="4899660" y="3142615"/>
            <a:ext cx="3060065" cy="7620"/>
          </a:xfrm>
          <a:custGeom>
            <a:avLst/>
            <a:gdLst/>
            <a:ahLst/>
            <a:cxnLst/>
            <a:rect l="l" t="t" r="r" b="b"/>
            <a:pathLst>
              <a:path w="3059989" h="7556">
                <a:moveTo>
                  <a:pt x="0" y="-64"/>
                </a:moveTo>
                <a:lnTo>
                  <a:pt x="3060001" y="-64"/>
                </a:lnTo>
                <a:lnTo>
                  <a:pt x="3060001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148FF7">
              <a:alpha val="100000"/>
            </a:srgbClr>
          </a:solidFill>
        </p:spPr>
      </p:sp>
      <p:sp>
        <p:nvSpPr>
          <p:cNvPr id="303" name="TextBox303"/>
          <p:cNvSpPr txBox="1"/>
          <p:nvPr/>
        </p:nvSpPr>
        <p:spPr>
          <a:xfrm>
            <a:off x="4857750" y="2031365"/>
            <a:ext cx="4183380" cy="20358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小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票打印</a:t>
            </a:r>
          </a:p>
          <a:p>
            <a:pPr marL="0" marR="0" indent="0" eaLnBrk="0">
              <a:lnSpc>
                <a:spcPct val="38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171450" marR="0" lvl="0" indent="-171450" eaLnBrk="0">
              <a:lnSpc>
                <a:spcPct val="101428"/>
              </a:lnSpc>
              <a:buClr>
                <a:srgbClr val="7C7C7C"/>
              </a:buClr>
              <a:buSzPct val="103000"/>
              <a:buFont typeface="Arial" panose="34000000000000000000" charset="0"/>
              <a:buChar char="▫"/>
            </a:pPr>
            <a:r>
              <a:rPr lang="en-US" altLang="zh-CN" sz="1750" kern="0" spc="2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接入易联云等第三方硬件</a:t>
            </a:r>
            <a:r>
              <a:rPr lang="en-US" altLang="zh-CN" sz="1750" kern="0" spc="1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设备，实现自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动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打印订单小票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304" name="TextBox304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笑脸 1">
            <a:extLst>
              <a:ext uri="{FF2B5EF4-FFF2-40B4-BE49-F238E27FC236}">
                <a16:creationId xmlns:a16="http://schemas.microsoft.com/office/drawing/2014/main" id="{E8F0F79E-5811-B896-664A-6BED7B1C6CBF}"/>
              </a:ext>
            </a:extLst>
          </p:cNvPr>
          <p:cNvSpPr/>
          <p:nvPr/>
        </p:nvSpPr>
        <p:spPr>
          <a:xfrm>
            <a:off x="4978400" y="4588033"/>
            <a:ext cx="2235200" cy="1560513"/>
          </a:xfrm>
          <a:prstGeom prst="smileyFac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F7638A09-6D0B-423E-9CAD-339C8A33B717}"/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0781CDE9-D332-4E72-1019-037139C24C31"/>
          <p:cNvPicPr>
            <a:picLocks noChangeAspect="1"/>
          </p:cNvPicPr>
          <p:nvPr/>
        </p:nvPicPr>
        <p:blipFill>
          <a:blip r:embed="rId2" cstate="print">
            <a:extLst>
              <a:ext uri="{3B82A572-22EA-4D12-75D9-F8A66DE1FDB8}"/>
            </a:extLst>
          </a:blip>
          <a:srcRect/>
          <a:stretch>
            <a:fillRect/>
          </a:stretch>
        </p:blipFill>
        <p:spPr>
          <a:xfrm>
            <a:off x="5309870" y="608330"/>
            <a:ext cx="2032000" cy="1397000"/>
          </a:xfrm>
          <a:prstGeom prst="rect">
            <a:avLst/>
          </a:prstGeom>
        </p:spPr>
      </p:pic>
      <p:sp>
        <p:nvSpPr>
          <p:cNvPr id="306" name="VectorPath 306"/>
          <p:cNvSpPr/>
          <p:nvPr/>
        </p:nvSpPr>
        <p:spPr>
          <a:xfrm>
            <a:off x="306705" y="815340"/>
            <a:ext cx="1612900" cy="7620"/>
          </a:xfrm>
          <a:custGeom>
            <a:avLst/>
            <a:gdLst/>
            <a:ahLst/>
            <a:cxnLst/>
            <a:rect l="l" t="t" r="r" b="b"/>
            <a:pathLst>
              <a:path w="1612798" h="7620">
                <a:moveTo>
                  <a:pt x="0" y="0"/>
                </a:moveTo>
                <a:lnTo>
                  <a:pt x="1612798" y="0"/>
                </a:lnTo>
                <a:lnTo>
                  <a:pt x="1612798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07" name="TextBox307"/>
          <p:cNvSpPr txBox="1"/>
          <p:nvPr/>
        </p:nvSpPr>
        <p:spPr>
          <a:xfrm>
            <a:off x="334645" y="193675"/>
            <a:ext cx="6379210" cy="652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小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票打印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接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入易联云等第三方硬件设备，实现自动打印订单小票，方便门店管理订单</a:t>
            </a: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20750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3111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小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票打印</a:t>
            </a: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2625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5016500" marR="0" indent="0" eaLnBrk="0">
              <a:lnSpc>
                <a:spcPct val="100000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— — wcqh.cn — —</a:t>
            </a:r>
          </a:p>
        </p:txBody>
      </p:sp>
      <p:pic>
        <p:nvPicPr>
          <p:cNvPr id="308" name="605401E7-D7E9-4507-915C-B52A51FBCA85"/>
          <p:cNvPicPr>
            <a:picLocks noChangeAspect="1"/>
          </p:cNvPicPr>
          <p:nvPr/>
        </p:nvPicPr>
        <p:blipFill>
          <a:blip r:embed="rId3" cstate="print">
            <a:extLst>
              <a:ext uri="{E23D3487-E039-465E-8792-804CACA3DF9B}"/>
            </a:extLst>
          </a:blip>
          <a:srcRect/>
          <a:stretch>
            <a:fillRect/>
          </a:stretch>
        </p:blipFill>
        <p:spPr>
          <a:xfrm>
            <a:off x="1127760" y="1844040"/>
            <a:ext cx="9012766" cy="4292600"/>
          </a:xfrm>
          <a:prstGeom prst="rect">
            <a:avLst/>
          </a:prstGeom>
        </p:spPr>
      </p:pic>
      <p:sp>
        <p:nvSpPr>
          <p:cNvPr id="309" name="VectorPath 309"/>
          <p:cNvSpPr/>
          <p:nvPr/>
        </p:nvSpPr>
        <p:spPr>
          <a:xfrm>
            <a:off x="1115060" y="1831340"/>
            <a:ext cx="5787390" cy="3851910"/>
          </a:xfrm>
          <a:custGeom>
            <a:avLst/>
            <a:gdLst/>
            <a:ahLst/>
            <a:cxnLst/>
            <a:rect l="l" t="t" r="r" b="b"/>
            <a:pathLst>
              <a:path w="5787390" h="3851910">
                <a:moveTo>
                  <a:pt x="5783250" y="305"/>
                </a:moveTo>
                <a:lnTo>
                  <a:pt x="5785029" y="1206"/>
                </a:lnTo>
                <a:lnTo>
                  <a:pt x="5786426" y="2616"/>
                </a:lnTo>
                <a:lnTo>
                  <a:pt x="5787328" y="4381"/>
                </a:lnTo>
                <a:lnTo>
                  <a:pt x="5787645" y="6350"/>
                </a:lnTo>
                <a:lnTo>
                  <a:pt x="5787645" y="3845814"/>
                </a:lnTo>
                <a:lnTo>
                  <a:pt x="5787328" y="3847770"/>
                </a:lnTo>
                <a:lnTo>
                  <a:pt x="5786426" y="3849548"/>
                </a:lnTo>
                <a:lnTo>
                  <a:pt x="5785029" y="3850945"/>
                </a:lnTo>
                <a:lnTo>
                  <a:pt x="5783250" y="3851847"/>
                </a:lnTo>
                <a:lnTo>
                  <a:pt x="5781294" y="3852164"/>
                </a:lnTo>
                <a:lnTo>
                  <a:pt x="6350" y="3852164"/>
                </a:lnTo>
                <a:lnTo>
                  <a:pt x="4381" y="3851847"/>
                </a:lnTo>
                <a:lnTo>
                  <a:pt x="2616" y="3850945"/>
                </a:lnTo>
                <a:lnTo>
                  <a:pt x="1206" y="3849548"/>
                </a:lnTo>
                <a:lnTo>
                  <a:pt x="305" y="3847770"/>
                </a:lnTo>
                <a:lnTo>
                  <a:pt x="0" y="3845814"/>
                </a:lnTo>
                <a:lnTo>
                  <a:pt x="0" y="6350"/>
                </a:lnTo>
                <a:lnTo>
                  <a:pt x="305" y="4381"/>
                </a:lnTo>
                <a:lnTo>
                  <a:pt x="1206" y="2616"/>
                </a:lnTo>
                <a:lnTo>
                  <a:pt x="2616" y="1206"/>
                </a:lnTo>
                <a:lnTo>
                  <a:pt x="4381" y="305"/>
                </a:lnTo>
                <a:lnTo>
                  <a:pt x="6350" y="0"/>
                </a:lnTo>
                <a:lnTo>
                  <a:pt x="5781294" y="0"/>
                </a:lnTo>
                <a:moveTo>
                  <a:pt x="12700" y="12700"/>
                </a:moveTo>
                <a:lnTo>
                  <a:pt x="12700" y="3839464"/>
                </a:lnTo>
                <a:lnTo>
                  <a:pt x="5774945" y="3839464"/>
                </a:lnTo>
                <a:lnTo>
                  <a:pt x="5774945" y="12700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pic>
        <p:nvPicPr>
          <p:cNvPr id="310" name="11B93D56-518A-4E1C-E6CA-CC538D3276D0"/>
          <p:cNvPicPr>
            <a:picLocks noChangeAspect="1"/>
          </p:cNvPicPr>
          <p:nvPr/>
        </p:nvPicPr>
        <p:blipFill>
          <a:blip r:embed="rId4" cstate="print">
            <a:extLst>
              <a:ext uri="{24D77526-37C0-471A-AF30-F9D9F6B90D3D}"/>
            </a:extLst>
          </a:blip>
          <a:srcRect/>
          <a:stretch>
            <a:fillRect/>
          </a:stretch>
        </p:blipFill>
        <p:spPr>
          <a:xfrm>
            <a:off x="2054225" y="608330"/>
            <a:ext cx="8547100" cy="5528734"/>
          </a:xfrm>
          <a:prstGeom prst="rect">
            <a:avLst/>
          </a:prstGeom>
        </p:spPr>
      </p:pic>
      <p:sp>
        <p:nvSpPr>
          <p:cNvPr id="2" name="笑脸 1">
            <a:extLst>
              <a:ext uri="{FF2B5EF4-FFF2-40B4-BE49-F238E27FC236}">
                <a16:creationId xmlns:a16="http://schemas.microsoft.com/office/drawing/2014/main" id="{134915E8-51D2-DA5C-ABAF-DB5364DC3B04}"/>
              </a:ext>
            </a:extLst>
          </p:cNvPr>
          <p:cNvSpPr/>
          <p:nvPr/>
        </p:nvSpPr>
        <p:spPr>
          <a:xfrm>
            <a:off x="5108575" y="4729691"/>
            <a:ext cx="1617980" cy="1368214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左 2">
            <a:extLst>
              <a:ext uri="{FF2B5EF4-FFF2-40B4-BE49-F238E27FC236}">
                <a16:creationId xmlns:a16="http://schemas.microsoft.com/office/drawing/2014/main" id="{EC7711F6-E575-7AF0-5C20-B86C3A5E32B8}"/>
              </a:ext>
            </a:extLst>
          </p:cNvPr>
          <p:cNvSpPr/>
          <p:nvPr/>
        </p:nvSpPr>
        <p:spPr>
          <a:xfrm rot="19575873">
            <a:off x="5258964" y="993571"/>
            <a:ext cx="2129441" cy="76875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38C91C0D-E606-4281-A681-BB354C5BA7AE}"/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1F544DD6-A089-49FC-718A-35135B76C9FA"/>
          <p:cNvPicPr>
            <a:picLocks noChangeAspect="1"/>
          </p:cNvPicPr>
          <p:nvPr/>
        </p:nvPicPr>
        <p:blipFill>
          <a:blip r:embed="rId2" cstate="print">
            <a:extLst>
              <a:ext uri="{F0E9A9FF-BC85-4DA7-C357-45829BBCAC64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2" name="TextBox312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13" name="VectorPath 313"/>
          <p:cNvSpPr/>
          <p:nvPr/>
        </p:nvSpPr>
        <p:spPr>
          <a:xfrm>
            <a:off x="4899660" y="3142615"/>
            <a:ext cx="3060065" cy="7620"/>
          </a:xfrm>
          <a:custGeom>
            <a:avLst/>
            <a:gdLst/>
            <a:ahLst/>
            <a:cxnLst/>
            <a:rect l="l" t="t" r="r" b="b"/>
            <a:pathLst>
              <a:path w="3059989" h="7556">
                <a:moveTo>
                  <a:pt x="0" y="-64"/>
                </a:moveTo>
                <a:lnTo>
                  <a:pt x="3060001" y="-64"/>
                </a:lnTo>
                <a:lnTo>
                  <a:pt x="3060001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148FF7">
              <a:alpha val="100000"/>
            </a:srgbClr>
          </a:solidFill>
        </p:spPr>
      </p:sp>
      <p:sp>
        <p:nvSpPr>
          <p:cNvPr id="314" name="TextBox314"/>
          <p:cNvSpPr txBox="1"/>
          <p:nvPr/>
        </p:nvSpPr>
        <p:spPr>
          <a:xfrm>
            <a:off x="4857750" y="2031365"/>
            <a:ext cx="4183380" cy="20358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城资讯</a:t>
            </a:r>
          </a:p>
          <a:p>
            <a:pPr marL="0" marR="0" indent="0" eaLnBrk="0">
              <a:lnSpc>
                <a:spcPct val="38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171450" marR="0" lvl="0" indent="-171450" eaLnBrk="0">
              <a:lnSpc>
                <a:spcPct val="101428"/>
              </a:lnSpc>
              <a:buClr>
                <a:srgbClr val="7C7C7C"/>
              </a:buClr>
              <a:buSzPct val="103000"/>
              <a:buFont typeface="Arial" panose="34000000000000000000" charset="0"/>
              <a:buChar char="▫"/>
            </a:pPr>
            <a:r>
              <a:rPr lang="en-US" altLang="zh-CN" sz="1750" kern="0" spc="2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通过商城头条宣传，让每</a:t>
            </a:r>
            <a:r>
              <a:rPr lang="en-US" altLang="zh-CN" sz="1750" kern="0" spc="1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一次活动宣传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都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面面俱到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315" name="TextBox315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笑脸 1">
            <a:extLst>
              <a:ext uri="{FF2B5EF4-FFF2-40B4-BE49-F238E27FC236}">
                <a16:creationId xmlns:a16="http://schemas.microsoft.com/office/drawing/2014/main" id="{F2826E26-8C86-8378-7232-BAF5F0F88ADC}"/>
              </a:ext>
            </a:extLst>
          </p:cNvPr>
          <p:cNvSpPr/>
          <p:nvPr/>
        </p:nvSpPr>
        <p:spPr>
          <a:xfrm>
            <a:off x="5015864" y="4608195"/>
            <a:ext cx="2013585" cy="1490345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CC3F0809-43B9-433A-500B-9C0356DF656D}"/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90F4B7C9-5E1F-4D12-33D1-2BD619A889E7"/>
          <p:cNvPicPr>
            <a:picLocks noChangeAspect="1"/>
          </p:cNvPicPr>
          <p:nvPr/>
        </p:nvPicPr>
        <p:blipFill>
          <a:blip r:embed="rId2" cstate="print">
            <a:extLst>
              <a:ext uri="{34619A59-24BD-41AB-87F4-51F52C1A7136}"/>
            </a:extLst>
          </a:blip>
          <a:srcRect/>
          <a:stretch>
            <a:fillRect/>
          </a:stretch>
        </p:blipFill>
        <p:spPr>
          <a:xfrm>
            <a:off x="5309870" y="608330"/>
            <a:ext cx="2032000" cy="1397000"/>
          </a:xfrm>
          <a:prstGeom prst="rect">
            <a:avLst/>
          </a:prstGeom>
        </p:spPr>
      </p:pic>
      <p:sp>
        <p:nvSpPr>
          <p:cNvPr id="317" name="TextBox317"/>
          <p:cNvSpPr txBox="1"/>
          <p:nvPr/>
        </p:nvSpPr>
        <p:spPr>
          <a:xfrm>
            <a:off x="334645" y="193675"/>
            <a:ext cx="1423670" cy="41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城资讯</a:t>
            </a:r>
          </a:p>
        </p:txBody>
      </p:sp>
      <p:sp>
        <p:nvSpPr>
          <p:cNvPr id="318" name="VectorPath 318"/>
          <p:cNvSpPr/>
          <p:nvPr/>
        </p:nvSpPr>
        <p:spPr>
          <a:xfrm>
            <a:off x="306705" y="815340"/>
            <a:ext cx="1612900" cy="7620"/>
          </a:xfrm>
          <a:custGeom>
            <a:avLst/>
            <a:gdLst/>
            <a:ahLst/>
            <a:cxnLst/>
            <a:rect l="l" t="t" r="r" b="b"/>
            <a:pathLst>
              <a:path w="1612798" h="7620">
                <a:moveTo>
                  <a:pt x="0" y="0"/>
                </a:moveTo>
                <a:lnTo>
                  <a:pt x="1612798" y="0"/>
                </a:lnTo>
                <a:lnTo>
                  <a:pt x="1612798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19" name="TextBox319"/>
          <p:cNvSpPr txBox="1"/>
          <p:nvPr/>
        </p:nvSpPr>
        <p:spPr>
          <a:xfrm>
            <a:off x="398145" y="996950"/>
            <a:ext cx="8890636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平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台发布文章，可在商城新闻资讯栏目查看，设置文章为商城公告后，文章标题会在商城首页的新闻公告轮播显示</a:t>
            </a:r>
          </a:p>
        </p:txBody>
      </p:sp>
      <p:pic>
        <p:nvPicPr>
          <p:cNvPr id="320" name="7F0AFAD4-6656-42F7-36AB-69B979FAC2EF"/>
          <p:cNvPicPr>
            <a:picLocks noChangeAspect="1"/>
          </p:cNvPicPr>
          <p:nvPr/>
        </p:nvPicPr>
        <p:blipFill>
          <a:blip r:embed="rId3" cstate="print">
            <a:extLst>
              <a:ext uri="{1C18090F-EE38-416C-250C-11472EC218B4}"/>
            </a:extLst>
          </a:blip>
          <a:srcRect/>
          <a:stretch>
            <a:fillRect/>
          </a:stretch>
        </p:blipFill>
        <p:spPr>
          <a:xfrm>
            <a:off x="911225" y="608330"/>
            <a:ext cx="9228666" cy="5566834"/>
          </a:xfrm>
          <a:prstGeom prst="rect">
            <a:avLst/>
          </a:prstGeom>
        </p:spPr>
      </p:pic>
      <p:sp>
        <p:nvSpPr>
          <p:cNvPr id="321" name="VectorPath 321"/>
          <p:cNvSpPr/>
          <p:nvPr/>
        </p:nvSpPr>
        <p:spPr>
          <a:xfrm>
            <a:off x="901700" y="1546225"/>
            <a:ext cx="5184140" cy="4634230"/>
          </a:xfrm>
          <a:custGeom>
            <a:avLst/>
            <a:gdLst/>
            <a:ahLst/>
            <a:cxnLst/>
            <a:rect l="l" t="t" r="r" b="b"/>
            <a:pathLst>
              <a:path w="5183886" h="4633722">
                <a:moveTo>
                  <a:pt x="5180597" y="229"/>
                </a:moveTo>
                <a:lnTo>
                  <a:pt x="5181918" y="915"/>
                </a:lnTo>
                <a:lnTo>
                  <a:pt x="5182972" y="1968"/>
                </a:lnTo>
                <a:lnTo>
                  <a:pt x="5183658" y="3289"/>
                </a:lnTo>
                <a:lnTo>
                  <a:pt x="5183886" y="4763"/>
                </a:lnTo>
                <a:lnTo>
                  <a:pt x="5183886" y="4628960"/>
                </a:lnTo>
                <a:lnTo>
                  <a:pt x="5183658" y="4630433"/>
                </a:lnTo>
                <a:lnTo>
                  <a:pt x="5182972" y="4631754"/>
                </a:lnTo>
                <a:lnTo>
                  <a:pt x="5181918" y="4632808"/>
                </a:lnTo>
                <a:lnTo>
                  <a:pt x="5180597" y="4633494"/>
                </a:lnTo>
                <a:lnTo>
                  <a:pt x="5179124" y="4633722"/>
                </a:lnTo>
                <a:lnTo>
                  <a:pt x="4763" y="4633722"/>
                </a:lnTo>
                <a:lnTo>
                  <a:pt x="3289" y="4633494"/>
                </a:lnTo>
                <a:lnTo>
                  <a:pt x="1968" y="4632808"/>
                </a:lnTo>
                <a:lnTo>
                  <a:pt x="914" y="4631754"/>
                </a:lnTo>
                <a:lnTo>
                  <a:pt x="229" y="4630433"/>
                </a:lnTo>
                <a:lnTo>
                  <a:pt x="0" y="4628960"/>
                </a:lnTo>
                <a:lnTo>
                  <a:pt x="0" y="4763"/>
                </a:lnTo>
                <a:lnTo>
                  <a:pt x="229" y="3289"/>
                </a:lnTo>
                <a:lnTo>
                  <a:pt x="914" y="1968"/>
                </a:lnTo>
                <a:lnTo>
                  <a:pt x="1968" y="915"/>
                </a:lnTo>
                <a:lnTo>
                  <a:pt x="3289" y="229"/>
                </a:lnTo>
                <a:lnTo>
                  <a:pt x="4763" y="0"/>
                </a:lnTo>
                <a:lnTo>
                  <a:pt x="5179124" y="0"/>
                </a:lnTo>
                <a:moveTo>
                  <a:pt x="9525" y="9525"/>
                </a:moveTo>
                <a:lnTo>
                  <a:pt x="9525" y="4624197"/>
                </a:lnTo>
                <a:lnTo>
                  <a:pt x="5174361" y="4624197"/>
                </a:lnTo>
                <a:lnTo>
                  <a:pt x="5174361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pic>
        <p:nvPicPr>
          <p:cNvPr id="322" name="F6CFBAF8-A5E4-40B1-A321-7037C15CC769"/>
          <p:cNvPicPr>
            <a:picLocks noChangeAspect="1"/>
          </p:cNvPicPr>
          <p:nvPr/>
        </p:nvPicPr>
        <p:blipFill>
          <a:blip r:embed="rId4" cstate="print">
            <a:extLst>
              <a:ext uri="{CA8D8546-AEB1-4EDB-B064-A7171E171F99}"/>
            </a:extLst>
          </a:blip>
          <a:srcRect/>
          <a:stretch>
            <a:fillRect/>
          </a:stretch>
        </p:blipFill>
        <p:spPr>
          <a:xfrm>
            <a:off x="6455410" y="1555750"/>
            <a:ext cx="4821767" cy="4660900"/>
          </a:xfrm>
          <a:prstGeom prst="rect">
            <a:avLst/>
          </a:prstGeom>
        </p:spPr>
      </p:pic>
      <p:pic>
        <p:nvPicPr>
          <p:cNvPr id="323" name="AE9DFD42-F8C6-496A-0AC7-41BB74964DD1"/>
          <p:cNvPicPr>
            <a:picLocks noChangeAspect="1"/>
          </p:cNvPicPr>
          <p:nvPr/>
        </p:nvPicPr>
        <p:blipFill>
          <a:blip r:embed="rId5" cstate="print">
            <a:extLst>
              <a:ext uri="{2DF5FE06-DCC7-4664-2FE6-B628A95027B5}"/>
            </a:extLst>
          </a:blip>
          <a:srcRect/>
          <a:stretch>
            <a:fillRect/>
          </a:stretch>
        </p:blipFill>
        <p:spPr>
          <a:xfrm>
            <a:off x="6305550" y="1398905"/>
            <a:ext cx="5067300" cy="4872567"/>
          </a:xfrm>
          <a:prstGeom prst="rect">
            <a:avLst/>
          </a:prstGeom>
        </p:spPr>
      </p:pic>
      <p:sp>
        <p:nvSpPr>
          <p:cNvPr id="324" name="TextBox324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十字形 1">
            <a:extLst>
              <a:ext uri="{FF2B5EF4-FFF2-40B4-BE49-F238E27FC236}">
                <a16:creationId xmlns:a16="http://schemas.microsoft.com/office/drawing/2014/main" id="{5D8AD06F-E7B8-329A-C24D-F1CF9BC7D2A3}"/>
              </a:ext>
            </a:extLst>
          </p:cNvPr>
          <p:cNvSpPr/>
          <p:nvPr/>
        </p:nvSpPr>
        <p:spPr>
          <a:xfrm>
            <a:off x="5524500" y="1210310"/>
            <a:ext cx="1224915" cy="1010920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49E8F0EE-17B4-4083-2357-80F5169FDB77}"/>
              </a:ext>
            </a:extLst>
          </p:cNvPr>
          <p:cNvSpPr/>
          <p:nvPr/>
        </p:nvSpPr>
        <p:spPr>
          <a:xfrm>
            <a:off x="9570085" y="2105024"/>
            <a:ext cx="1174326" cy="116205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ED7F0DC1-DFDF-46FD-EF7B-DE9279A74797}"/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4FC7974B-162B-45F1-D515-15D8F26F9F13"/>
          <p:cNvPicPr>
            <a:picLocks noChangeAspect="1"/>
          </p:cNvPicPr>
          <p:nvPr/>
        </p:nvPicPr>
        <p:blipFill>
          <a:blip r:embed="rId2" cstate="print">
            <a:extLst>
              <a:ext uri="{F64A2055-52F5-47A4-6D39-9F700F61736D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6" name="TextBox326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7" name="VectorPath 327"/>
          <p:cNvSpPr/>
          <p:nvPr/>
        </p:nvSpPr>
        <p:spPr>
          <a:xfrm>
            <a:off x="4899660" y="3142615"/>
            <a:ext cx="3060065" cy="7620"/>
          </a:xfrm>
          <a:custGeom>
            <a:avLst/>
            <a:gdLst/>
            <a:ahLst/>
            <a:cxnLst/>
            <a:rect l="l" t="t" r="r" b="b"/>
            <a:pathLst>
              <a:path w="3059989" h="7556">
                <a:moveTo>
                  <a:pt x="0" y="-64"/>
                </a:moveTo>
                <a:lnTo>
                  <a:pt x="3060001" y="-64"/>
                </a:lnTo>
                <a:lnTo>
                  <a:pt x="3060001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148FF7">
              <a:alpha val="100000"/>
            </a:srgbClr>
          </a:solidFill>
        </p:spPr>
      </p:sp>
      <p:sp>
        <p:nvSpPr>
          <p:cNvPr id="328" name="TextBox328"/>
          <p:cNvSpPr txBox="1"/>
          <p:nvPr/>
        </p:nvSpPr>
        <p:spPr>
          <a:xfrm>
            <a:off x="4857750" y="2031365"/>
            <a:ext cx="4183380" cy="20358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消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息通知</a:t>
            </a:r>
          </a:p>
          <a:p>
            <a:pPr marL="0" marR="0" indent="0" eaLnBrk="0">
              <a:lnSpc>
                <a:spcPct val="38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171450" marR="0" lvl="0" indent="-171450" eaLnBrk="0">
              <a:lnSpc>
                <a:spcPct val="101428"/>
              </a:lnSpc>
              <a:buClr>
                <a:srgbClr val="7C7C7C"/>
              </a:buClr>
              <a:buSzPct val="103000"/>
              <a:buFont typeface="Arial" panose="34000000000000000000" charset="0"/>
              <a:buChar char="▫"/>
            </a:pPr>
            <a:r>
              <a:rPr lang="en-US" altLang="zh-CN" sz="1750" kern="0" spc="2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全方位多渠道消息提醒，</a:t>
            </a:r>
            <a:r>
              <a:rPr lang="en-US" altLang="zh-CN" sz="1750" kern="0" spc="1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只为及时触达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用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户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329" name="TextBox329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DFBEA9B4-CBB7-40D6-55AA-85456740C216}"/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47E7980E-0A8A-4C43-B31F-6D4B176E0B52"/>
          <p:cNvPicPr>
            <a:picLocks noChangeAspect="1"/>
          </p:cNvPicPr>
          <p:nvPr/>
        </p:nvPicPr>
        <p:blipFill>
          <a:blip r:embed="rId2" cstate="print">
            <a:extLst>
              <a:ext uri="{A2AA6C30-B5A5-4FC2-3EAB-46B530E60FA9}"/>
            </a:extLst>
          </a:blip>
          <a:srcRect/>
          <a:stretch>
            <a:fillRect/>
          </a:stretch>
        </p:blipFill>
        <p:spPr>
          <a:xfrm>
            <a:off x="379730" y="608330"/>
            <a:ext cx="9762066" cy="5528734"/>
          </a:xfrm>
          <a:prstGeom prst="rect">
            <a:avLst/>
          </a:prstGeom>
        </p:spPr>
      </p:pic>
      <p:sp>
        <p:nvSpPr>
          <p:cNvPr id="331" name="VectorPath 331"/>
          <p:cNvSpPr/>
          <p:nvPr/>
        </p:nvSpPr>
        <p:spPr>
          <a:xfrm>
            <a:off x="367030" y="1532890"/>
            <a:ext cx="6407785" cy="3344545"/>
          </a:xfrm>
          <a:custGeom>
            <a:avLst/>
            <a:gdLst/>
            <a:ahLst/>
            <a:cxnLst/>
            <a:rect l="l" t="t" r="r" b="b"/>
            <a:pathLst>
              <a:path w="6407658" h="3344418">
                <a:moveTo>
                  <a:pt x="6403265" y="50"/>
                </a:moveTo>
                <a:lnTo>
                  <a:pt x="6405043" y="952"/>
                </a:lnTo>
                <a:lnTo>
                  <a:pt x="6406439" y="2362"/>
                </a:lnTo>
                <a:lnTo>
                  <a:pt x="6407354" y="4127"/>
                </a:lnTo>
                <a:lnTo>
                  <a:pt x="6407658" y="6096"/>
                </a:lnTo>
                <a:lnTo>
                  <a:pt x="6407658" y="3338068"/>
                </a:lnTo>
                <a:lnTo>
                  <a:pt x="6407354" y="3340024"/>
                </a:lnTo>
                <a:lnTo>
                  <a:pt x="6406439" y="3341802"/>
                </a:lnTo>
                <a:lnTo>
                  <a:pt x="6405043" y="3343199"/>
                </a:lnTo>
                <a:lnTo>
                  <a:pt x="6403265" y="3344114"/>
                </a:lnTo>
                <a:lnTo>
                  <a:pt x="6401308" y="3344418"/>
                </a:lnTo>
                <a:lnTo>
                  <a:pt x="6096" y="3344418"/>
                </a:lnTo>
                <a:lnTo>
                  <a:pt x="4128" y="3344114"/>
                </a:lnTo>
                <a:lnTo>
                  <a:pt x="2362" y="3343199"/>
                </a:lnTo>
                <a:lnTo>
                  <a:pt x="952" y="3341802"/>
                </a:lnTo>
                <a:lnTo>
                  <a:pt x="51" y="3340024"/>
                </a:lnTo>
                <a:lnTo>
                  <a:pt x="-254" y="3338068"/>
                </a:lnTo>
                <a:lnTo>
                  <a:pt x="-254" y="6096"/>
                </a:lnTo>
                <a:lnTo>
                  <a:pt x="51" y="4127"/>
                </a:lnTo>
                <a:lnTo>
                  <a:pt x="952" y="2362"/>
                </a:lnTo>
                <a:lnTo>
                  <a:pt x="2362" y="952"/>
                </a:lnTo>
                <a:lnTo>
                  <a:pt x="4128" y="50"/>
                </a:lnTo>
                <a:lnTo>
                  <a:pt x="6096" y="-254"/>
                </a:lnTo>
                <a:lnTo>
                  <a:pt x="6401308" y="-254"/>
                </a:lnTo>
                <a:moveTo>
                  <a:pt x="12446" y="12446"/>
                </a:moveTo>
                <a:lnTo>
                  <a:pt x="12446" y="3331718"/>
                </a:lnTo>
                <a:lnTo>
                  <a:pt x="6394958" y="3331718"/>
                </a:lnTo>
                <a:lnTo>
                  <a:pt x="6394958" y="12446"/>
                </a:lnTo>
              </a:path>
            </a:pathLst>
          </a:custGeom>
          <a:solidFill>
            <a:srgbClr val="F2F2F2">
              <a:alpha val="100000"/>
            </a:srgbClr>
          </a:solidFill>
        </p:spPr>
      </p:sp>
      <p:pic>
        <p:nvPicPr>
          <p:cNvPr id="332" name="8147BB88-424C-4921-B497-E9A421ABD2D5"/>
          <p:cNvPicPr>
            <a:picLocks noChangeAspect="1"/>
          </p:cNvPicPr>
          <p:nvPr/>
        </p:nvPicPr>
        <p:blipFill>
          <a:blip r:embed="rId3" cstate="print">
            <a:extLst>
              <a:ext uri="{AEEC2F51-EFE1-4653-568E-97A9ED13B64E}"/>
            </a:extLst>
          </a:blip>
          <a:srcRect/>
          <a:stretch>
            <a:fillRect/>
          </a:stretch>
        </p:blipFill>
        <p:spPr>
          <a:xfrm>
            <a:off x="6932931" y="1555750"/>
            <a:ext cx="4715933" cy="4123267"/>
          </a:xfrm>
          <a:prstGeom prst="rect">
            <a:avLst/>
          </a:prstGeom>
        </p:spPr>
      </p:pic>
      <p:sp>
        <p:nvSpPr>
          <p:cNvPr id="333" name="VectorPath 333"/>
          <p:cNvSpPr/>
          <p:nvPr/>
        </p:nvSpPr>
        <p:spPr>
          <a:xfrm>
            <a:off x="6920231" y="1543050"/>
            <a:ext cx="4735830" cy="4146550"/>
          </a:xfrm>
          <a:custGeom>
            <a:avLst/>
            <a:gdLst/>
            <a:ahLst/>
            <a:cxnLst/>
            <a:rect l="l" t="t" r="r" b="b"/>
            <a:pathLst>
              <a:path w="4735830" h="4146296">
                <a:moveTo>
                  <a:pt x="4731437" y="305"/>
                </a:moveTo>
                <a:lnTo>
                  <a:pt x="4733214" y="1207"/>
                </a:lnTo>
                <a:lnTo>
                  <a:pt x="4734612" y="2616"/>
                </a:lnTo>
                <a:lnTo>
                  <a:pt x="4735525" y="4382"/>
                </a:lnTo>
                <a:lnTo>
                  <a:pt x="4735830" y="6350"/>
                </a:lnTo>
                <a:lnTo>
                  <a:pt x="4735830" y="4139946"/>
                </a:lnTo>
                <a:lnTo>
                  <a:pt x="4735525" y="4141902"/>
                </a:lnTo>
                <a:lnTo>
                  <a:pt x="4734612" y="4143680"/>
                </a:lnTo>
                <a:lnTo>
                  <a:pt x="4733214" y="4145077"/>
                </a:lnTo>
                <a:lnTo>
                  <a:pt x="4731437" y="4145979"/>
                </a:lnTo>
                <a:lnTo>
                  <a:pt x="4729480" y="4146296"/>
                </a:lnTo>
                <a:lnTo>
                  <a:pt x="6096" y="4146296"/>
                </a:lnTo>
                <a:lnTo>
                  <a:pt x="4128" y="4145979"/>
                </a:lnTo>
                <a:lnTo>
                  <a:pt x="2362" y="4145077"/>
                </a:lnTo>
                <a:lnTo>
                  <a:pt x="953" y="4143680"/>
                </a:lnTo>
                <a:lnTo>
                  <a:pt x="51" y="4141902"/>
                </a:lnTo>
                <a:lnTo>
                  <a:pt x="-254" y="4139946"/>
                </a:lnTo>
                <a:lnTo>
                  <a:pt x="-254" y="6350"/>
                </a:lnTo>
                <a:lnTo>
                  <a:pt x="51" y="4382"/>
                </a:lnTo>
                <a:lnTo>
                  <a:pt x="953" y="2616"/>
                </a:lnTo>
                <a:lnTo>
                  <a:pt x="2362" y="1207"/>
                </a:lnTo>
                <a:lnTo>
                  <a:pt x="4128" y="305"/>
                </a:lnTo>
                <a:lnTo>
                  <a:pt x="6096" y="0"/>
                </a:lnTo>
                <a:lnTo>
                  <a:pt x="4729480" y="0"/>
                </a:lnTo>
                <a:moveTo>
                  <a:pt x="12446" y="12700"/>
                </a:moveTo>
                <a:lnTo>
                  <a:pt x="12446" y="4133596"/>
                </a:lnTo>
                <a:lnTo>
                  <a:pt x="4723130" y="4133596"/>
                </a:lnTo>
                <a:lnTo>
                  <a:pt x="4723130" y="12700"/>
                </a:lnTo>
              </a:path>
            </a:pathLst>
          </a:custGeom>
          <a:solidFill>
            <a:srgbClr val="F2F2F2">
              <a:alpha val="100000"/>
            </a:srgbClr>
          </a:solidFill>
        </p:spPr>
      </p:sp>
      <p:sp>
        <p:nvSpPr>
          <p:cNvPr id="334" name="VectorPath 334"/>
          <p:cNvSpPr/>
          <p:nvPr/>
        </p:nvSpPr>
        <p:spPr>
          <a:xfrm>
            <a:off x="306705" y="815340"/>
            <a:ext cx="1612900" cy="7620"/>
          </a:xfrm>
          <a:custGeom>
            <a:avLst/>
            <a:gdLst/>
            <a:ahLst/>
            <a:cxnLst/>
            <a:rect l="l" t="t" r="r" b="b"/>
            <a:pathLst>
              <a:path w="1612798" h="7620">
                <a:moveTo>
                  <a:pt x="0" y="0"/>
                </a:moveTo>
                <a:lnTo>
                  <a:pt x="1612798" y="0"/>
                </a:lnTo>
                <a:lnTo>
                  <a:pt x="1612798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35" name="TextBox335"/>
          <p:cNvSpPr txBox="1"/>
          <p:nvPr/>
        </p:nvSpPr>
        <p:spPr>
          <a:xfrm>
            <a:off x="334645" y="177165"/>
            <a:ext cx="3620135" cy="1033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消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息通知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通知设置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01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配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置在各个场景下的通知发送方式和内容模板</a:t>
            </a:r>
          </a:p>
        </p:txBody>
      </p:sp>
      <p:sp>
        <p:nvSpPr>
          <p:cNvPr id="336" name="TextBox336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笑脸 1">
            <a:extLst>
              <a:ext uri="{FF2B5EF4-FFF2-40B4-BE49-F238E27FC236}">
                <a16:creationId xmlns:a16="http://schemas.microsoft.com/office/drawing/2014/main" id="{F8183786-C656-9217-312D-2D68EB8FEBC2}"/>
              </a:ext>
            </a:extLst>
          </p:cNvPr>
          <p:cNvSpPr/>
          <p:nvPr/>
        </p:nvSpPr>
        <p:spPr>
          <a:xfrm>
            <a:off x="5799455" y="4979882"/>
            <a:ext cx="914400" cy="914400"/>
          </a:xfrm>
          <a:prstGeom prst="smileyFac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笑脸 2">
            <a:extLst>
              <a:ext uri="{FF2B5EF4-FFF2-40B4-BE49-F238E27FC236}">
                <a16:creationId xmlns:a16="http://schemas.microsoft.com/office/drawing/2014/main" id="{F3131826-70BD-5126-67BE-3F1A650C5EF8}"/>
              </a:ext>
            </a:extLst>
          </p:cNvPr>
          <p:cNvSpPr/>
          <p:nvPr/>
        </p:nvSpPr>
        <p:spPr>
          <a:xfrm>
            <a:off x="6133888" y="657014"/>
            <a:ext cx="914400" cy="914400"/>
          </a:xfrm>
          <a:prstGeom prst="smileyFac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9BD5CC96-7EEF-4474-11E4-2F0B175BDB16}"/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3C3B9C66-3ACF-45E4-16DD-8A96D074A9D6"/>
          <p:cNvPicPr>
            <a:picLocks noChangeAspect="1"/>
          </p:cNvPicPr>
          <p:nvPr/>
        </p:nvPicPr>
        <p:blipFill>
          <a:blip r:embed="rId2" cstate="print">
            <a:extLst>
              <a:ext uri="{B8AA165F-B6D9-42DE-3771-CA79D1F8DEC4}"/>
            </a:extLst>
          </a:blip>
          <a:srcRect/>
          <a:stretch>
            <a:fillRect/>
          </a:stretch>
        </p:blipFill>
        <p:spPr>
          <a:xfrm>
            <a:off x="690245" y="608330"/>
            <a:ext cx="10452100" cy="5774267"/>
          </a:xfrm>
          <a:prstGeom prst="rect">
            <a:avLst/>
          </a:prstGeom>
        </p:spPr>
      </p:pic>
      <p:sp>
        <p:nvSpPr>
          <p:cNvPr id="338" name="VectorPath 338"/>
          <p:cNvSpPr/>
          <p:nvPr/>
        </p:nvSpPr>
        <p:spPr>
          <a:xfrm>
            <a:off x="306705" y="815340"/>
            <a:ext cx="1612900" cy="7620"/>
          </a:xfrm>
          <a:custGeom>
            <a:avLst/>
            <a:gdLst/>
            <a:ahLst/>
            <a:cxnLst/>
            <a:rect l="l" t="t" r="r" b="b"/>
            <a:pathLst>
              <a:path w="1612798" h="7620">
                <a:moveTo>
                  <a:pt x="0" y="0"/>
                </a:moveTo>
                <a:lnTo>
                  <a:pt x="1612798" y="0"/>
                </a:lnTo>
                <a:lnTo>
                  <a:pt x="1612798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39" name="TextBox339"/>
          <p:cNvSpPr txBox="1"/>
          <p:nvPr/>
        </p:nvSpPr>
        <p:spPr>
          <a:xfrm>
            <a:off x="334645" y="177165"/>
            <a:ext cx="3468370" cy="1033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消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息通知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短信配置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02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持腾讯云、阿里云短信通道配置</a:t>
            </a:r>
          </a:p>
        </p:txBody>
      </p:sp>
      <p:sp>
        <p:nvSpPr>
          <p:cNvPr id="340" name="TextBox340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18BE6CE3-FE3D-48A3-A016-F7649BD7C67C}"/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11869534-E125-4891-DBC4-B75174ECACE9"/>
          <p:cNvPicPr>
            <a:picLocks noChangeAspect="1"/>
          </p:cNvPicPr>
          <p:nvPr/>
        </p:nvPicPr>
        <p:blipFill>
          <a:blip r:embed="rId2" cstate="print">
            <a:extLst>
              <a:ext uri="{B88C1850-F194-4492-F263-E96E10A3AE14}"/>
            </a:extLst>
          </a:blip>
          <a:srcRect/>
          <a:stretch>
            <a:fillRect/>
          </a:stretch>
        </p:blipFill>
        <p:spPr>
          <a:xfrm>
            <a:off x="4851400" y="608330"/>
            <a:ext cx="2489200" cy="5528734"/>
          </a:xfrm>
          <a:prstGeom prst="rect">
            <a:avLst/>
          </a:prstGeom>
        </p:spPr>
      </p:pic>
      <p:sp>
        <p:nvSpPr>
          <p:cNvPr id="342" name="VectorPath 342"/>
          <p:cNvSpPr/>
          <p:nvPr/>
        </p:nvSpPr>
        <p:spPr>
          <a:xfrm>
            <a:off x="4759325" y="1544955"/>
            <a:ext cx="2339340" cy="4852670"/>
          </a:xfrm>
          <a:custGeom>
            <a:avLst/>
            <a:gdLst/>
            <a:ahLst/>
            <a:cxnLst/>
            <a:rect l="l" t="t" r="r" b="b"/>
            <a:pathLst>
              <a:path w="2339213" h="4852670">
                <a:moveTo>
                  <a:pt x="0" y="279273"/>
                </a:moveTo>
                <a:cubicBezTo>
                  <a:pt x="508" y="124803"/>
                  <a:pt x="125311" y="0"/>
                  <a:pt x="278892" y="381"/>
                </a:cubicBezTo>
                <a:lnTo>
                  <a:pt x="2060448" y="381"/>
                </a:lnTo>
                <a:cubicBezTo>
                  <a:pt x="2213775" y="0"/>
                  <a:pt x="2338578" y="124803"/>
                  <a:pt x="2339340" y="279273"/>
                </a:cubicBezTo>
                <a:lnTo>
                  <a:pt x="2339340" y="4573905"/>
                </a:lnTo>
                <a:cubicBezTo>
                  <a:pt x="2338578" y="4727867"/>
                  <a:pt x="2213775" y="4852670"/>
                  <a:pt x="2060448" y="4852797"/>
                </a:cubicBezTo>
                <a:lnTo>
                  <a:pt x="278892" y="4852797"/>
                </a:lnTo>
                <a:cubicBezTo>
                  <a:pt x="125311" y="4852670"/>
                  <a:pt x="508" y="4727867"/>
                  <a:pt x="0" y="4573905"/>
                </a:cubicBezTo>
                <a:lnTo>
                  <a:pt x="0" y="279273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343" name="8DA38673-B515-48A8-C4FF-6EF16A93FC61"/>
          <p:cNvPicPr>
            <a:picLocks noChangeAspect="1"/>
          </p:cNvPicPr>
          <p:nvPr/>
        </p:nvPicPr>
        <p:blipFill>
          <a:blip r:embed="rId3" cstate="print">
            <a:extLst>
              <a:ext uri="{BF765456-CA8D-4598-F966-898ACE293369}"/>
            </a:extLst>
          </a:blip>
          <a:srcRect/>
          <a:stretch>
            <a:fillRect/>
          </a:stretch>
        </p:blipFill>
        <p:spPr>
          <a:xfrm>
            <a:off x="4753610" y="1538605"/>
            <a:ext cx="2357967" cy="4868334"/>
          </a:xfrm>
          <a:prstGeom prst="rect">
            <a:avLst/>
          </a:prstGeom>
        </p:spPr>
      </p:pic>
      <p:pic>
        <p:nvPicPr>
          <p:cNvPr id="344" name="1C1D37A5-D9B4-4189-6B30-BC8E302C4300"/>
          <p:cNvPicPr>
            <a:picLocks noChangeAspect="1"/>
          </p:cNvPicPr>
          <p:nvPr/>
        </p:nvPicPr>
        <p:blipFill>
          <a:blip r:embed="rId4" cstate="print">
            <a:extLst>
              <a:ext uri="{53156984-7298-4C08-B047-ED25B9606829}"/>
            </a:extLst>
          </a:blip>
          <a:srcRect/>
          <a:stretch>
            <a:fillRect/>
          </a:stretch>
        </p:blipFill>
        <p:spPr>
          <a:xfrm>
            <a:off x="4851400" y="608330"/>
            <a:ext cx="2489200" cy="5596467"/>
          </a:xfrm>
          <a:prstGeom prst="rect">
            <a:avLst/>
          </a:prstGeom>
        </p:spPr>
      </p:pic>
      <p:sp>
        <p:nvSpPr>
          <p:cNvPr id="345" name="VectorPath 345"/>
          <p:cNvSpPr/>
          <p:nvPr/>
        </p:nvSpPr>
        <p:spPr>
          <a:xfrm>
            <a:off x="306705" y="815340"/>
            <a:ext cx="1612900" cy="7620"/>
          </a:xfrm>
          <a:custGeom>
            <a:avLst/>
            <a:gdLst/>
            <a:ahLst/>
            <a:cxnLst/>
            <a:rect l="l" t="t" r="r" b="b"/>
            <a:pathLst>
              <a:path w="1612798" h="7620">
                <a:moveTo>
                  <a:pt x="0" y="0"/>
                </a:moveTo>
                <a:lnTo>
                  <a:pt x="1612798" y="0"/>
                </a:lnTo>
                <a:lnTo>
                  <a:pt x="1612798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46" name="TextBox346"/>
          <p:cNvSpPr txBox="1"/>
          <p:nvPr/>
        </p:nvSpPr>
        <p:spPr>
          <a:xfrm>
            <a:off x="334645" y="177165"/>
            <a:ext cx="4686935" cy="1033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消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息通知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短信配置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03</a:t>
            </a:r>
          </a:p>
          <a:p>
            <a:pPr marL="0" marR="0" indent="0" eaLnBrk="0">
              <a:lnSpc>
                <a:spcPct val="252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持系统通知、短信通知、微信模版消息、微信小程序提醒</a:t>
            </a:r>
          </a:p>
        </p:txBody>
      </p:sp>
      <p:pic>
        <p:nvPicPr>
          <p:cNvPr id="347" name="3019B7AB-ACBF-4E75-32AB-3B49FA47907A"/>
          <p:cNvPicPr>
            <a:picLocks noChangeAspect="1"/>
          </p:cNvPicPr>
          <p:nvPr/>
        </p:nvPicPr>
        <p:blipFill>
          <a:blip r:embed="rId5" cstate="print">
            <a:extLst>
              <a:ext uri="{F05DC231-7058-4307-F3BC-EF6AC270CD4C}"/>
            </a:extLst>
          </a:blip>
          <a:srcRect/>
          <a:stretch>
            <a:fillRect/>
          </a:stretch>
        </p:blipFill>
        <p:spPr>
          <a:xfrm>
            <a:off x="2054225" y="2216150"/>
            <a:ext cx="2032000" cy="1397000"/>
          </a:xfrm>
          <a:prstGeom prst="rect">
            <a:avLst/>
          </a:prstGeom>
        </p:spPr>
      </p:pic>
      <p:sp>
        <p:nvSpPr>
          <p:cNvPr id="348" name="VectorPath 348"/>
          <p:cNvSpPr/>
          <p:nvPr/>
        </p:nvSpPr>
        <p:spPr>
          <a:xfrm>
            <a:off x="1485900" y="1544955"/>
            <a:ext cx="2338070" cy="4852670"/>
          </a:xfrm>
          <a:custGeom>
            <a:avLst/>
            <a:gdLst/>
            <a:ahLst/>
            <a:cxnLst/>
            <a:rect l="l" t="t" r="r" b="b"/>
            <a:pathLst>
              <a:path w="2338070" h="4852670">
                <a:moveTo>
                  <a:pt x="0" y="279273"/>
                </a:moveTo>
                <a:cubicBezTo>
                  <a:pt x="0" y="124803"/>
                  <a:pt x="124803" y="0"/>
                  <a:pt x="278892" y="381"/>
                </a:cubicBezTo>
                <a:lnTo>
                  <a:pt x="2058924" y="381"/>
                </a:lnTo>
                <a:cubicBezTo>
                  <a:pt x="2213267" y="0"/>
                  <a:pt x="2338070" y="124803"/>
                  <a:pt x="2337816" y="279273"/>
                </a:cubicBezTo>
                <a:lnTo>
                  <a:pt x="2337816" y="4573905"/>
                </a:lnTo>
                <a:cubicBezTo>
                  <a:pt x="2338070" y="4727867"/>
                  <a:pt x="2213267" y="4852670"/>
                  <a:pt x="2058924" y="4852797"/>
                </a:cubicBezTo>
                <a:lnTo>
                  <a:pt x="278892" y="4852797"/>
                </a:lnTo>
                <a:cubicBezTo>
                  <a:pt x="124803" y="4852670"/>
                  <a:pt x="0" y="4727867"/>
                  <a:pt x="0" y="4573905"/>
                </a:cubicBezTo>
                <a:lnTo>
                  <a:pt x="0" y="279273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349" name="45C12217-FD89-418D-0557-055C302EC128"/>
          <p:cNvPicPr>
            <a:picLocks noChangeAspect="1"/>
          </p:cNvPicPr>
          <p:nvPr/>
        </p:nvPicPr>
        <p:blipFill>
          <a:blip r:embed="rId6" cstate="print">
            <a:extLst>
              <a:ext uri="{6E8C2CFD-C755-4927-71A3-D1CAADD25B9A}"/>
            </a:extLst>
          </a:blip>
          <a:srcRect/>
          <a:stretch>
            <a:fillRect/>
          </a:stretch>
        </p:blipFill>
        <p:spPr>
          <a:xfrm>
            <a:off x="1479550" y="1538605"/>
            <a:ext cx="2353733" cy="4868334"/>
          </a:xfrm>
          <a:prstGeom prst="rect">
            <a:avLst/>
          </a:prstGeom>
        </p:spPr>
      </p:pic>
      <p:pic>
        <p:nvPicPr>
          <p:cNvPr id="350" name="C058A586-E771-4AFA-2B59-CB6A8B8D7994"/>
          <p:cNvPicPr>
            <a:picLocks noChangeAspect="1"/>
          </p:cNvPicPr>
          <p:nvPr/>
        </p:nvPicPr>
        <p:blipFill>
          <a:blip r:embed="rId7" cstate="print">
            <a:extLst>
              <a:ext uri="{9B48FC3A-590F-4823-2840-2BF3588D59B8}"/>
            </a:extLst>
          </a:blip>
          <a:srcRect/>
          <a:stretch>
            <a:fillRect/>
          </a:stretch>
        </p:blipFill>
        <p:spPr>
          <a:xfrm>
            <a:off x="1595755" y="1813560"/>
            <a:ext cx="2493433" cy="4394200"/>
          </a:xfrm>
          <a:prstGeom prst="rect">
            <a:avLst/>
          </a:prstGeom>
        </p:spPr>
      </p:pic>
      <p:sp>
        <p:nvSpPr>
          <p:cNvPr id="351" name="VectorPath 351"/>
          <p:cNvSpPr/>
          <p:nvPr/>
        </p:nvSpPr>
        <p:spPr>
          <a:xfrm>
            <a:off x="8363585" y="2324100"/>
            <a:ext cx="1097280" cy="368935"/>
          </a:xfrm>
          <a:custGeom>
            <a:avLst/>
            <a:gdLst/>
            <a:ahLst/>
            <a:cxnLst/>
            <a:rect l="l" t="t" r="r" b="b"/>
            <a:pathLst>
              <a:path w="1097153" h="368808">
                <a:moveTo>
                  <a:pt x="0" y="0"/>
                </a:moveTo>
                <a:lnTo>
                  <a:pt x="1097280" y="0"/>
                </a:lnTo>
                <a:lnTo>
                  <a:pt x="1097280" y="368808"/>
                </a:lnTo>
                <a:lnTo>
                  <a:pt x="0" y="368808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pic>
        <p:nvPicPr>
          <p:cNvPr id="352" name="99D7A78A-66B4-4160-CB57-EF4B2BC83C18"/>
          <p:cNvPicPr>
            <a:picLocks noChangeAspect="1"/>
          </p:cNvPicPr>
          <p:nvPr/>
        </p:nvPicPr>
        <p:blipFill>
          <a:blip r:embed="rId8" cstate="print">
            <a:extLst>
              <a:ext uri="{DA6708B9-7968-41B4-F9C7-BC63B2FA98F7}"/>
            </a:extLst>
          </a:blip>
          <a:srcRect/>
          <a:stretch>
            <a:fillRect/>
          </a:stretch>
        </p:blipFill>
        <p:spPr>
          <a:xfrm>
            <a:off x="8107045" y="3131820"/>
            <a:ext cx="2032000" cy="1397000"/>
          </a:xfrm>
          <a:prstGeom prst="rect">
            <a:avLst/>
          </a:prstGeom>
        </p:spPr>
      </p:pic>
      <p:grpSp>
        <p:nvGrpSpPr>
          <p:cNvPr id="353" name="Combination 353"/>
          <p:cNvGrpSpPr/>
          <p:nvPr/>
        </p:nvGrpSpPr>
        <p:grpSpPr>
          <a:xfrm>
            <a:off x="8363585" y="3162300"/>
            <a:ext cx="1554480" cy="1205230"/>
            <a:chOff x="8363585" y="3162300"/>
            <a:chExt cx="1554480" cy="1205230"/>
          </a:xfrm>
        </p:grpSpPr>
        <p:sp>
          <p:nvSpPr>
            <p:cNvPr id="354" name="VectorPath 354"/>
            <p:cNvSpPr/>
            <p:nvPr/>
          </p:nvSpPr>
          <p:spPr>
            <a:xfrm>
              <a:off x="8363712" y="3162300"/>
              <a:ext cx="1097280" cy="367284"/>
            </a:xfrm>
            <a:custGeom>
              <a:avLst/>
              <a:gdLst/>
              <a:ahLst/>
              <a:cxnLst/>
              <a:rect l="l" t="t" r="r" b="b"/>
              <a:pathLst>
                <a:path w="1097280" h="367284">
                  <a:moveTo>
                    <a:pt x="0" y="0"/>
                  </a:moveTo>
                  <a:lnTo>
                    <a:pt x="1097280" y="0"/>
                  </a:lnTo>
                  <a:lnTo>
                    <a:pt x="1097280" y="367284"/>
                  </a:lnTo>
                  <a:lnTo>
                    <a:pt x="0" y="367284"/>
                  </a:lnTo>
                  <a:lnTo>
                    <a:pt x="0" y="0"/>
                  </a:lnTo>
                </a:path>
              </a:pathLst>
            </a:custGeom>
            <a:solidFill>
              <a:srgbClr val="0F80FF">
                <a:alpha val="100000"/>
              </a:srgbClr>
            </a:solidFill>
          </p:spPr>
        </p:sp>
        <p:sp>
          <p:nvSpPr>
            <p:cNvPr id="355" name="VectorPath 355"/>
            <p:cNvSpPr/>
            <p:nvPr/>
          </p:nvSpPr>
          <p:spPr>
            <a:xfrm>
              <a:off x="8363712" y="3998976"/>
              <a:ext cx="1554480" cy="368808"/>
            </a:xfrm>
            <a:custGeom>
              <a:avLst/>
              <a:gdLst/>
              <a:ahLst/>
              <a:cxnLst/>
              <a:rect l="l" t="t" r="r" b="b"/>
              <a:pathLst>
                <a:path w="1554353" h="368554">
                  <a:moveTo>
                    <a:pt x="0" y="0"/>
                  </a:moveTo>
                  <a:lnTo>
                    <a:pt x="1554480" y="0"/>
                  </a:lnTo>
                  <a:lnTo>
                    <a:pt x="1554480" y="368808"/>
                  </a:lnTo>
                  <a:lnTo>
                    <a:pt x="0" y="368808"/>
                  </a:lnTo>
                  <a:lnTo>
                    <a:pt x="0" y="0"/>
                  </a:lnTo>
                </a:path>
              </a:pathLst>
            </a:custGeom>
            <a:solidFill>
              <a:srgbClr val="0F80FF">
                <a:alpha val="100000"/>
              </a:srgbClr>
            </a:solidFill>
          </p:spPr>
        </p:sp>
      </p:grpSp>
      <p:sp>
        <p:nvSpPr>
          <p:cNvPr id="356" name="VectorPath 356"/>
          <p:cNvSpPr/>
          <p:nvPr/>
        </p:nvSpPr>
        <p:spPr>
          <a:xfrm>
            <a:off x="8363585" y="4837430"/>
            <a:ext cx="1783080" cy="367030"/>
          </a:xfrm>
          <a:custGeom>
            <a:avLst/>
            <a:gdLst/>
            <a:ahLst/>
            <a:cxnLst/>
            <a:rect l="l" t="t" r="r" b="b"/>
            <a:pathLst>
              <a:path w="1782953" h="367030">
                <a:moveTo>
                  <a:pt x="0" y="-254"/>
                </a:moveTo>
                <a:lnTo>
                  <a:pt x="1783080" y="-254"/>
                </a:lnTo>
                <a:lnTo>
                  <a:pt x="1783080" y="367030"/>
                </a:lnTo>
                <a:lnTo>
                  <a:pt x="0" y="367030"/>
                </a:lnTo>
                <a:lnTo>
                  <a:pt x="0" y="-25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57" name="TextBox357"/>
          <p:cNvSpPr txBox="1"/>
          <p:nvPr/>
        </p:nvSpPr>
        <p:spPr>
          <a:xfrm>
            <a:off x="8455660" y="2341245"/>
            <a:ext cx="914400" cy="289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8571"/>
              </a:lnSpc>
            </a:pPr>
            <a:r>
              <a:rPr lang="en-US" altLang="zh-CN" sz="2625" kern="0" spc="75" baseline="58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系统</a:t>
            </a:r>
            <a:r>
              <a:rPr lang="en-US" altLang="zh-CN" sz="2625" kern="0" spc="65" baseline="58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通</a:t>
            </a:r>
            <a:r>
              <a:rPr lang="en-US" altLang="zh-CN" sz="2625" kern="0" spc="50" baseline="58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知</a:t>
            </a:r>
          </a:p>
        </p:txBody>
      </p:sp>
      <p:sp>
        <p:nvSpPr>
          <p:cNvPr id="358" name="TextBox358"/>
          <p:cNvSpPr txBox="1"/>
          <p:nvPr/>
        </p:nvSpPr>
        <p:spPr>
          <a:xfrm>
            <a:off x="8455660" y="3203575"/>
            <a:ext cx="914400" cy="266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短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信通知</a:t>
            </a:r>
          </a:p>
        </p:txBody>
      </p:sp>
      <p:sp>
        <p:nvSpPr>
          <p:cNvPr id="359" name="TextBox359"/>
          <p:cNvSpPr txBox="1"/>
          <p:nvPr/>
        </p:nvSpPr>
        <p:spPr>
          <a:xfrm>
            <a:off x="8455660" y="4041140"/>
            <a:ext cx="1371600" cy="266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750" kern="0" spc="-15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微</a:t>
            </a:r>
            <a:r>
              <a:rPr lang="en-US" altLang="zh-CN" sz="1750" kern="0" spc="0" baseline="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信模版消息</a:t>
            </a:r>
          </a:p>
        </p:txBody>
      </p:sp>
      <p:sp>
        <p:nvSpPr>
          <p:cNvPr id="360" name="TextBox360"/>
          <p:cNvSpPr txBox="1"/>
          <p:nvPr/>
        </p:nvSpPr>
        <p:spPr>
          <a:xfrm>
            <a:off x="8455660" y="4853940"/>
            <a:ext cx="1600200" cy="289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8571"/>
              </a:lnSpc>
            </a:pPr>
            <a:r>
              <a:rPr lang="en-US" altLang="zh-CN" sz="2625" kern="0" spc="75" baseline="58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微信小程序</a:t>
            </a:r>
            <a:r>
              <a:rPr lang="en-US" altLang="zh-CN" sz="2625" kern="0" spc="65" baseline="58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提</a:t>
            </a:r>
            <a:r>
              <a:rPr lang="en-US" altLang="zh-CN" sz="2625" kern="0" spc="50" baseline="580" noProof="0" dirty="0">
                <a:solidFill>
                  <a:srgbClr val="FFFF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醒</a:t>
            </a:r>
          </a:p>
        </p:txBody>
      </p:sp>
      <p:pic>
        <p:nvPicPr>
          <p:cNvPr id="361" name="135E81C3-5063-455C-E896-C1CE807CF504"/>
          <p:cNvPicPr>
            <a:picLocks noChangeAspect="1"/>
          </p:cNvPicPr>
          <p:nvPr/>
        </p:nvPicPr>
        <p:blipFill>
          <a:blip r:embed="rId8" cstate="print">
            <a:extLst>
              <a:ext uri="{5D5B2F95-12A1-4860-8C4C-1F218110E0E7}"/>
            </a:extLst>
          </a:blip>
          <a:srcRect/>
          <a:stretch>
            <a:fillRect/>
          </a:stretch>
        </p:blipFill>
        <p:spPr>
          <a:xfrm>
            <a:off x="8107045" y="3131820"/>
            <a:ext cx="2032000" cy="1397000"/>
          </a:xfrm>
          <a:prstGeom prst="rect">
            <a:avLst/>
          </a:prstGeom>
        </p:spPr>
      </p:pic>
      <p:sp>
        <p:nvSpPr>
          <p:cNvPr id="362" name="TextBox362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箭头: 左 1">
            <a:extLst>
              <a:ext uri="{FF2B5EF4-FFF2-40B4-BE49-F238E27FC236}">
                <a16:creationId xmlns:a16="http://schemas.microsoft.com/office/drawing/2014/main" id="{37FBC928-F929-AA14-FEFA-DE6FF0F753C1}"/>
              </a:ext>
            </a:extLst>
          </p:cNvPr>
          <p:cNvSpPr/>
          <p:nvPr/>
        </p:nvSpPr>
        <p:spPr>
          <a:xfrm rot="20021155">
            <a:off x="5282964" y="1057203"/>
            <a:ext cx="1936015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上 2">
            <a:extLst>
              <a:ext uri="{FF2B5EF4-FFF2-40B4-BE49-F238E27FC236}">
                <a16:creationId xmlns:a16="http://schemas.microsoft.com/office/drawing/2014/main" id="{37ACA2B8-7FB1-E4D7-AD7B-CA15796D4AC9}"/>
              </a:ext>
            </a:extLst>
          </p:cNvPr>
          <p:cNvSpPr/>
          <p:nvPr/>
        </p:nvSpPr>
        <p:spPr>
          <a:xfrm rot="3538172">
            <a:off x="5537517" y="4270571"/>
            <a:ext cx="914257" cy="216289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38E9D648-B552-4AD1-8408-3075A34F5DBF}"/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964331F9-E40D-4C6B-328A-4F8289BE1D65"/>
          <p:cNvPicPr>
            <a:picLocks noChangeAspect="1"/>
          </p:cNvPicPr>
          <p:nvPr/>
        </p:nvPicPr>
        <p:blipFill>
          <a:blip r:embed="rId2" cstate="print">
            <a:extLst>
              <a:ext uri="{8BC5C865-C928-4D20-0E97-F2176E441856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4" name="TextBox364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65" name="VectorPath 365"/>
          <p:cNvSpPr/>
          <p:nvPr/>
        </p:nvSpPr>
        <p:spPr>
          <a:xfrm>
            <a:off x="4899660" y="3142615"/>
            <a:ext cx="3060065" cy="7620"/>
          </a:xfrm>
          <a:custGeom>
            <a:avLst/>
            <a:gdLst/>
            <a:ahLst/>
            <a:cxnLst/>
            <a:rect l="l" t="t" r="r" b="b"/>
            <a:pathLst>
              <a:path w="3059989" h="7556">
                <a:moveTo>
                  <a:pt x="0" y="-64"/>
                </a:moveTo>
                <a:lnTo>
                  <a:pt x="3060001" y="-64"/>
                </a:lnTo>
                <a:lnTo>
                  <a:pt x="3060001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148FF7">
              <a:alpha val="100000"/>
            </a:srgbClr>
          </a:solidFill>
        </p:spPr>
      </p:sp>
      <p:sp>
        <p:nvSpPr>
          <p:cNvPr id="366" name="TextBox366"/>
          <p:cNvSpPr txBox="1"/>
          <p:nvPr/>
        </p:nvSpPr>
        <p:spPr>
          <a:xfrm>
            <a:off x="4857750" y="2031365"/>
            <a:ext cx="4183380" cy="20358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其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他设置</a:t>
            </a:r>
          </a:p>
          <a:p>
            <a:pPr marL="0" marR="0" indent="0" eaLnBrk="0">
              <a:lnSpc>
                <a:spcPct val="38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171450" marR="0" lvl="0" indent="-171450" eaLnBrk="0">
              <a:lnSpc>
                <a:spcPct val="101428"/>
              </a:lnSpc>
              <a:buClr>
                <a:srgbClr val="7C7C7C"/>
              </a:buClr>
              <a:buSzPct val="103000"/>
              <a:buFont typeface="Arial" panose="34000000000000000000" charset="0"/>
              <a:buChar char="▫"/>
            </a:pPr>
            <a:r>
              <a:rPr lang="en-US" altLang="zh-CN" sz="1750" kern="0" spc="2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支付配置、存储设置、交</a:t>
            </a:r>
            <a:r>
              <a:rPr lang="en-US" altLang="zh-CN" sz="1750" kern="0" spc="1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易设置等功能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75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设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置</a:t>
            </a:r>
            <a:r>
              <a:rPr lang="en-US" altLang="zh-CN" sz="175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367" name="TextBox36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箭头: 上 1">
            <a:extLst>
              <a:ext uri="{FF2B5EF4-FFF2-40B4-BE49-F238E27FC236}">
                <a16:creationId xmlns:a16="http://schemas.microsoft.com/office/drawing/2014/main" id="{5984511D-73C4-B63D-83E5-36FFB74DA387}"/>
              </a:ext>
            </a:extLst>
          </p:cNvPr>
          <p:cNvSpPr/>
          <p:nvPr/>
        </p:nvSpPr>
        <p:spPr>
          <a:xfrm rot="3369637">
            <a:off x="5853684" y="4305671"/>
            <a:ext cx="484632" cy="20217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67350AD3-0613-40D3-60A1-D448E3A88BEF}"/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Box368"/>
          <p:cNvSpPr txBox="1"/>
          <p:nvPr/>
        </p:nvSpPr>
        <p:spPr>
          <a:xfrm>
            <a:off x="334645" y="176530"/>
            <a:ext cx="3023235" cy="435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其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他设置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支付配置</a:t>
            </a:r>
          </a:p>
        </p:txBody>
      </p:sp>
      <p:sp>
        <p:nvSpPr>
          <p:cNvPr id="369" name="VectorPath 369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pic>
        <p:nvPicPr>
          <p:cNvPr id="370" name="DC71AB88-08F5-47BB-DCD2-C15F1BCA45F5"/>
          <p:cNvPicPr>
            <a:picLocks noChangeAspect="1"/>
          </p:cNvPicPr>
          <p:nvPr/>
        </p:nvPicPr>
        <p:blipFill>
          <a:blip r:embed="rId2" cstate="print">
            <a:extLst>
              <a:ext uri="{C52EEC47-F588-4910-0A5B-212C07B53638}"/>
            </a:extLst>
          </a:blip>
          <a:srcRect/>
          <a:stretch>
            <a:fillRect/>
          </a:stretch>
        </p:blipFill>
        <p:spPr>
          <a:xfrm>
            <a:off x="448310" y="608330"/>
            <a:ext cx="10761134" cy="5528734"/>
          </a:xfrm>
          <a:prstGeom prst="rect">
            <a:avLst/>
          </a:prstGeom>
        </p:spPr>
      </p:pic>
      <p:sp>
        <p:nvSpPr>
          <p:cNvPr id="371" name="VectorPath 371"/>
          <p:cNvSpPr/>
          <p:nvPr/>
        </p:nvSpPr>
        <p:spPr>
          <a:xfrm>
            <a:off x="521970" y="3338830"/>
            <a:ext cx="3660140" cy="3243580"/>
          </a:xfrm>
          <a:custGeom>
            <a:avLst/>
            <a:gdLst/>
            <a:ahLst/>
            <a:cxnLst/>
            <a:rect l="l" t="t" r="r" b="b"/>
            <a:pathLst>
              <a:path w="3659886" h="3243580">
                <a:moveTo>
                  <a:pt x="3655746" y="51"/>
                </a:moveTo>
                <a:lnTo>
                  <a:pt x="3657524" y="953"/>
                </a:lnTo>
                <a:lnTo>
                  <a:pt x="3658921" y="2362"/>
                </a:lnTo>
                <a:lnTo>
                  <a:pt x="3659836" y="4128"/>
                </a:lnTo>
                <a:lnTo>
                  <a:pt x="3660140" y="6096"/>
                </a:lnTo>
                <a:lnTo>
                  <a:pt x="3660140" y="3237484"/>
                </a:lnTo>
                <a:lnTo>
                  <a:pt x="3659836" y="3239441"/>
                </a:lnTo>
                <a:lnTo>
                  <a:pt x="3658921" y="3241218"/>
                </a:lnTo>
                <a:lnTo>
                  <a:pt x="3657524" y="3242616"/>
                </a:lnTo>
                <a:lnTo>
                  <a:pt x="3655746" y="3243530"/>
                </a:lnTo>
                <a:lnTo>
                  <a:pt x="3653790" y="3243834"/>
                </a:lnTo>
                <a:lnTo>
                  <a:pt x="6350" y="3243834"/>
                </a:lnTo>
                <a:lnTo>
                  <a:pt x="4382" y="3243530"/>
                </a:lnTo>
                <a:lnTo>
                  <a:pt x="2616" y="3242616"/>
                </a:lnTo>
                <a:lnTo>
                  <a:pt x="1207" y="3241218"/>
                </a:lnTo>
                <a:lnTo>
                  <a:pt x="305" y="3239441"/>
                </a:lnTo>
                <a:lnTo>
                  <a:pt x="0" y="3237484"/>
                </a:lnTo>
                <a:lnTo>
                  <a:pt x="0" y="6096"/>
                </a:lnTo>
                <a:lnTo>
                  <a:pt x="305" y="4128"/>
                </a:lnTo>
                <a:lnTo>
                  <a:pt x="1207" y="2362"/>
                </a:lnTo>
                <a:lnTo>
                  <a:pt x="2616" y="953"/>
                </a:lnTo>
                <a:lnTo>
                  <a:pt x="4382" y="51"/>
                </a:lnTo>
                <a:lnTo>
                  <a:pt x="6350" y="-254"/>
                </a:lnTo>
                <a:lnTo>
                  <a:pt x="3653790" y="-254"/>
                </a:lnTo>
                <a:moveTo>
                  <a:pt x="12700" y="12446"/>
                </a:moveTo>
                <a:lnTo>
                  <a:pt x="12700" y="3231134"/>
                </a:lnTo>
                <a:lnTo>
                  <a:pt x="3647440" y="3231134"/>
                </a:lnTo>
                <a:lnTo>
                  <a:pt x="3647440" y="12446"/>
                </a:lnTo>
              </a:path>
            </a:pathLst>
          </a:custGeom>
          <a:solidFill>
            <a:srgbClr val="F2F2F2">
              <a:alpha val="100000"/>
            </a:srgbClr>
          </a:solidFill>
        </p:spPr>
      </p:sp>
      <p:pic>
        <p:nvPicPr>
          <p:cNvPr id="372" name="E2569F66-8A88-4D8B-6968-992ABD36A466"/>
          <p:cNvPicPr>
            <a:picLocks noChangeAspect="1"/>
          </p:cNvPicPr>
          <p:nvPr/>
        </p:nvPicPr>
        <p:blipFill>
          <a:blip r:embed="rId3" cstate="print">
            <a:extLst>
              <a:ext uri="{D3A72BB4-A23F-4C47-4D9D-6F123F42B4E2}"/>
            </a:extLst>
          </a:blip>
          <a:srcRect/>
          <a:stretch>
            <a:fillRect/>
          </a:stretch>
        </p:blipFill>
        <p:spPr>
          <a:xfrm>
            <a:off x="4369435" y="3351530"/>
            <a:ext cx="3454400" cy="3183467"/>
          </a:xfrm>
          <a:prstGeom prst="rect">
            <a:avLst/>
          </a:prstGeom>
        </p:spPr>
      </p:pic>
      <p:sp>
        <p:nvSpPr>
          <p:cNvPr id="373" name="VectorPath 373"/>
          <p:cNvSpPr/>
          <p:nvPr/>
        </p:nvSpPr>
        <p:spPr>
          <a:xfrm>
            <a:off x="4356735" y="3338830"/>
            <a:ext cx="3478530" cy="3205480"/>
          </a:xfrm>
          <a:custGeom>
            <a:avLst/>
            <a:gdLst/>
            <a:ahLst/>
            <a:cxnLst/>
            <a:rect l="l" t="t" r="r" b="b"/>
            <a:pathLst>
              <a:path w="3478530" h="3205480">
                <a:moveTo>
                  <a:pt x="3474276" y="51"/>
                </a:moveTo>
                <a:lnTo>
                  <a:pt x="3476041" y="953"/>
                </a:lnTo>
                <a:lnTo>
                  <a:pt x="3477451" y="2362"/>
                </a:lnTo>
                <a:lnTo>
                  <a:pt x="3478341" y="4128"/>
                </a:lnTo>
                <a:lnTo>
                  <a:pt x="3478658" y="6096"/>
                </a:lnTo>
                <a:lnTo>
                  <a:pt x="3478658" y="3199384"/>
                </a:lnTo>
                <a:lnTo>
                  <a:pt x="3478341" y="3201341"/>
                </a:lnTo>
                <a:lnTo>
                  <a:pt x="3477451" y="3203118"/>
                </a:lnTo>
                <a:lnTo>
                  <a:pt x="3476041" y="3204516"/>
                </a:lnTo>
                <a:lnTo>
                  <a:pt x="3474276" y="3205430"/>
                </a:lnTo>
                <a:lnTo>
                  <a:pt x="3472308" y="3205734"/>
                </a:lnTo>
                <a:lnTo>
                  <a:pt x="6223" y="3205734"/>
                </a:lnTo>
                <a:lnTo>
                  <a:pt x="4254" y="3205430"/>
                </a:lnTo>
                <a:lnTo>
                  <a:pt x="2490" y="3204516"/>
                </a:lnTo>
                <a:lnTo>
                  <a:pt x="1080" y="3203118"/>
                </a:lnTo>
                <a:lnTo>
                  <a:pt x="178" y="3201341"/>
                </a:lnTo>
                <a:lnTo>
                  <a:pt x="-127" y="3199384"/>
                </a:lnTo>
                <a:lnTo>
                  <a:pt x="-127" y="6096"/>
                </a:lnTo>
                <a:lnTo>
                  <a:pt x="178" y="4128"/>
                </a:lnTo>
                <a:lnTo>
                  <a:pt x="1080" y="2362"/>
                </a:lnTo>
                <a:lnTo>
                  <a:pt x="2490" y="953"/>
                </a:lnTo>
                <a:lnTo>
                  <a:pt x="4254" y="51"/>
                </a:lnTo>
                <a:lnTo>
                  <a:pt x="6223" y="-254"/>
                </a:lnTo>
                <a:lnTo>
                  <a:pt x="3472308" y="-254"/>
                </a:lnTo>
                <a:moveTo>
                  <a:pt x="12573" y="12446"/>
                </a:moveTo>
                <a:lnTo>
                  <a:pt x="12573" y="3193034"/>
                </a:lnTo>
                <a:lnTo>
                  <a:pt x="3465958" y="3193034"/>
                </a:lnTo>
                <a:lnTo>
                  <a:pt x="3465958" y="12446"/>
                </a:lnTo>
              </a:path>
            </a:pathLst>
          </a:custGeom>
          <a:solidFill>
            <a:srgbClr val="F2F2F2">
              <a:alpha val="100000"/>
            </a:srgbClr>
          </a:solidFill>
        </p:spPr>
      </p:sp>
      <p:pic>
        <p:nvPicPr>
          <p:cNvPr id="374" name="394FDBA5-2795-4245-5FA3-25EC04DA44BA"/>
          <p:cNvPicPr>
            <a:picLocks noChangeAspect="1"/>
          </p:cNvPicPr>
          <p:nvPr/>
        </p:nvPicPr>
        <p:blipFill>
          <a:blip r:embed="rId4" cstate="print">
            <a:extLst>
              <a:ext uri="{897EA04B-D397-4761-6A0B-127D0AD7F7A2}"/>
            </a:extLst>
          </a:blip>
          <a:srcRect/>
          <a:stretch>
            <a:fillRect/>
          </a:stretch>
        </p:blipFill>
        <p:spPr>
          <a:xfrm>
            <a:off x="8022590" y="3351530"/>
            <a:ext cx="3111500" cy="3221567"/>
          </a:xfrm>
          <a:prstGeom prst="rect">
            <a:avLst/>
          </a:prstGeom>
        </p:spPr>
      </p:pic>
      <p:sp>
        <p:nvSpPr>
          <p:cNvPr id="375" name="VectorPath 375"/>
          <p:cNvSpPr/>
          <p:nvPr/>
        </p:nvSpPr>
        <p:spPr>
          <a:xfrm>
            <a:off x="8009891" y="3338830"/>
            <a:ext cx="3132455" cy="3242310"/>
          </a:xfrm>
          <a:custGeom>
            <a:avLst/>
            <a:gdLst/>
            <a:ahLst/>
            <a:cxnLst/>
            <a:rect l="l" t="t" r="r" b="b"/>
            <a:pathLst>
              <a:path w="3132455" h="3242310">
                <a:moveTo>
                  <a:pt x="3128187" y="51"/>
                </a:moveTo>
                <a:lnTo>
                  <a:pt x="3129966" y="953"/>
                </a:lnTo>
                <a:lnTo>
                  <a:pt x="3131362" y="2362"/>
                </a:lnTo>
                <a:lnTo>
                  <a:pt x="3132265" y="4128"/>
                </a:lnTo>
                <a:lnTo>
                  <a:pt x="3132582" y="6096"/>
                </a:lnTo>
                <a:lnTo>
                  <a:pt x="3132582" y="3235960"/>
                </a:lnTo>
                <a:lnTo>
                  <a:pt x="3132265" y="3237916"/>
                </a:lnTo>
                <a:lnTo>
                  <a:pt x="3131362" y="3239695"/>
                </a:lnTo>
                <a:lnTo>
                  <a:pt x="3129966" y="3241091"/>
                </a:lnTo>
                <a:lnTo>
                  <a:pt x="3128187" y="3242005"/>
                </a:lnTo>
                <a:lnTo>
                  <a:pt x="3126232" y="3242310"/>
                </a:lnTo>
                <a:lnTo>
                  <a:pt x="6096" y="3242310"/>
                </a:lnTo>
                <a:lnTo>
                  <a:pt x="4128" y="3242005"/>
                </a:lnTo>
                <a:lnTo>
                  <a:pt x="2362" y="3241091"/>
                </a:lnTo>
                <a:lnTo>
                  <a:pt x="953" y="3239695"/>
                </a:lnTo>
                <a:lnTo>
                  <a:pt x="51" y="3237916"/>
                </a:lnTo>
                <a:lnTo>
                  <a:pt x="-254" y="3235960"/>
                </a:lnTo>
                <a:lnTo>
                  <a:pt x="-254" y="6096"/>
                </a:lnTo>
                <a:lnTo>
                  <a:pt x="51" y="4128"/>
                </a:lnTo>
                <a:lnTo>
                  <a:pt x="953" y="2362"/>
                </a:lnTo>
                <a:lnTo>
                  <a:pt x="2362" y="953"/>
                </a:lnTo>
                <a:lnTo>
                  <a:pt x="4128" y="51"/>
                </a:lnTo>
                <a:lnTo>
                  <a:pt x="6096" y="-254"/>
                </a:lnTo>
                <a:lnTo>
                  <a:pt x="3126232" y="-254"/>
                </a:lnTo>
                <a:moveTo>
                  <a:pt x="12446" y="12446"/>
                </a:moveTo>
                <a:lnTo>
                  <a:pt x="12446" y="3229610"/>
                </a:lnTo>
                <a:lnTo>
                  <a:pt x="3119882" y="3229610"/>
                </a:lnTo>
                <a:lnTo>
                  <a:pt x="3119882" y="12446"/>
                </a:lnTo>
              </a:path>
            </a:pathLst>
          </a:custGeom>
          <a:solidFill>
            <a:srgbClr val="F2F2F2">
              <a:alpha val="100000"/>
            </a:srgbClr>
          </a:solidFill>
        </p:spPr>
      </p:sp>
      <p:pic>
        <p:nvPicPr>
          <p:cNvPr id="376" name="7E40537E-6768-4F9E-CF70-F1FDE282544D"/>
          <p:cNvPicPr>
            <a:picLocks noChangeAspect="1"/>
          </p:cNvPicPr>
          <p:nvPr/>
        </p:nvPicPr>
        <p:blipFill>
          <a:blip r:embed="rId5" cstate="print">
            <a:extLst>
              <a:ext uri="{21E05EA1-272B-4600-1CD3-0F8D47FFB73F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377" name="TextBox377"/>
          <p:cNvSpPr txBox="1"/>
          <p:nvPr/>
        </p:nvSpPr>
        <p:spPr>
          <a:xfrm>
            <a:off x="398145" y="996950"/>
            <a:ext cx="19564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付方式后台自定义配置</a:t>
            </a:r>
          </a:p>
        </p:txBody>
      </p:sp>
      <p:sp>
        <p:nvSpPr>
          <p:cNvPr id="378" name="TextBox378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D9F036FA-A44C-39D9-F35F-49274A0F6005}"/>
              </a:ext>
            </a:extLst>
          </p:cNvPr>
          <p:cNvSpPr/>
          <p:nvPr/>
        </p:nvSpPr>
        <p:spPr>
          <a:xfrm rot="8932849">
            <a:off x="5306588" y="797818"/>
            <a:ext cx="2022578" cy="91459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泪滴形 2">
            <a:extLst>
              <a:ext uri="{FF2B5EF4-FFF2-40B4-BE49-F238E27FC236}">
                <a16:creationId xmlns:a16="http://schemas.microsoft.com/office/drawing/2014/main" id="{8CCD00B0-6122-A895-80E7-AE4DEDC4BEC8}"/>
              </a:ext>
            </a:extLst>
          </p:cNvPr>
          <p:cNvSpPr/>
          <p:nvPr/>
        </p:nvSpPr>
        <p:spPr>
          <a:xfrm>
            <a:off x="2182178" y="2670810"/>
            <a:ext cx="914400" cy="914400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笑脸 3">
            <a:extLst>
              <a:ext uri="{FF2B5EF4-FFF2-40B4-BE49-F238E27FC236}">
                <a16:creationId xmlns:a16="http://schemas.microsoft.com/office/drawing/2014/main" id="{669B1314-CB04-416C-295D-DC676B7A273D}"/>
              </a:ext>
            </a:extLst>
          </p:cNvPr>
          <p:cNvSpPr/>
          <p:nvPr/>
        </p:nvSpPr>
        <p:spPr>
          <a:xfrm>
            <a:off x="4988319" y="4756200"/>
            <a:ext cx="1893096" cy="1689946"/>
          </a:xfrm>
          <a:prstGeom prst="smileyFac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笑脸 4">
            <a:extLst>
              <a:ext uri="{FF2B5EF4-FFF2-40B4-BE49-F238E27FC236}">
                <a16:creationId xmlns:a16="http://schemas.microsoft.com/office/drawing/2014/main" id="{30F4946A-02E6-D3D8-47C7-414A1AE8D27D}"/>
              </a:ext>
            </a:extLst>
          </p:cNvPr>
          <p:cNvSpPr/>
          <p:nvPr/>
        </p:nvSpPr>
        <p:spPr>
          <a:xfrm>
            <a:off x="8259495" y="3128010"/>
            <a:ext cx="1893096" cy="1689946"/>
          </a:xfrm>
          <a:prstGeom prst="smileyFac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08288385-CD66-43D1-97D0-09713E6A512A}"/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Combination 21"/>
          <p:cNvGrpSpPr/>
          <p:nvPr/>
        </p:nvGrpSpPr>
        <p:grpSpPr>
          <a:xfrm>
            <a:off x="385445" y="360045"/>
            <a:ext cx="3018790" cy="995045"/>
            <a:chOff x="385445" y="360045"/>
            <a:chExt cx="3018790" cy="995045"/>
          </a:xfrm>
        </p:grpSpPr>
        <p:sp>
          <p:nvSpPr>
            <p:cNvPr id="22" name="VectorPath 22"/>
            <p:cNvSpPr/>
            <p:nvPr/>
          </p:nvSpPr>
          <p:spPr>
            <a:xfrm>
              <a:off x="3215640" y="1007364"/>
              <a:ext cx="71628" cy="71628"/>
            </a:xfrm>
            <a:custGeom>
              <a:avLst/>
              <a:gdLst/>
              <a:ahLst/>
              <a:cxnLst/>
              <a:rect l="l" t="t" r="r" b="b"/>
              <a:pathLst>
                <a:path w="71628" h="71628">
                  <a:moveTo>
                    <a:pt x="0" y="0"/>
                  </a:moveTo>
                  <a:lnTo>
                    <a:pt x="71628" y="0"/>
                  </a:lnTo>
                  <a:lnTo>
                    <a:pt x="71628" y="71628"/>
                  </a:lnTo>
                  <a:lnTo>
                    <a:pt x="0" y="71628"/>
                  </a:lnTo>
                  <a:lnTo>
                    <a:pt x="0" y="0"/>
                  </a:lnTo>
                </a:path>
              </a:pathLst>
            </a:custGeom>
            <a:solidFill>
              <a:srgbClr val="0F80FF">
                <a:alpha val="100000"/>
              </a:srgbClr>
            </a:solidFill>
          </p:spPr>
        </p:sp>
        <p:sp>
          <p:nvSpPr>
            <p:cNvPr id="23" name="VectorPath 23"/>
            <p:cNvSpPr/>
            <p:nvPr/>
          </p:nvSpPr>
          <p:spPr>
            <a:xfrm>
              <a:off x="700989" y="359880"/>
              <a:ext cx="7620" cy="995464"/>
            </a:xfrm>
            <a:custGeom>
              <a:avLst/>
              <a:gdLst/>
              <a:ahLst/>
              <a:cxnLst/>
              <a:rect l="l" t="t" r="r" b="b"/>
              <a:pathLst>
                <a:path w="7620" h="995045">
                  <a:moveTo>
                    <a:pt x="7620" y="-165"/>
                  </a:moveTo>
                  <a:lnTo>
                    <a:pt x="7620" y="995299"/>
                  </a:lnTo>
                  <a:lnTo>
                    <a:pt x="0" y="995299"/>
                  </a:lnTo>
                  <a:lnTo>
                    <a:pt x="0" y="-165"/>
                  </a:lnTo>
                  <a:lnTo>
                    <a:pt x="7620" y="-165"/>
                  </a:lnTo>
                </a:path>
              </a:pathLst>
            </a:custGeom>
            <a:solidFill>
              <a:srgbClr val="0F80FF">
                <a:alpha val="100000"/>
              </a:srgbClr>
            </a:solidFill>
          </p:spPr>
        </p:sp>
        <p:sp>
          <p:nvSpPr>
            <p:cNvPr id="24" name="VectorPath 24"/>
            <p:cNvSpPr/>
            <p:nvPr/>
          </p:nvSpPr>
          <p:spPr>
            <a:xfrm>
              <a:off x="385394" y="1174407"/>
              <a:ext cx="3018790" cy="7620"/>
            </a:xfrm>
            <a:custGeom>
              <a:avLst/>
              <a:gdLst/>
              <a:ahLst/>
              <a:cxnLst/>
              <a:rect l="l" t="t" r="r" b="b"/>
              <a:pathLst>
                <a:path w="3018739" h="7620">
                  <a:moveTo>
                    <a:pt x="-51" y="0"/>
                  </a:moveTo>
                  <a:lnTo>
                    <a:pt x="3018739" y="0"/>
                  </a:lnTo>
                  <a:lnTo>
                    <a:pt x="3018739" y="7620"/>
                  </a:lnTo>
                  <a:lnTo>
                    <a:pt x="-51" y="7620"/>
                  </a:lnTo>
                  <a:lnTo>
                    <a:pt x="-51" y="0"/>
                  </a:lnTo>
                </a:path>
              </a:pathLst>
            </a:custGeom>
            <a:solidFill>
              <a:srgbClr val="0F80FF">
                <a:alpha val="100000"/>
              </a:srgbClr>
            </a:solidFill>
          </p:spPr>
        </p:sp>
      </p:grpSp>
      <p:sp>
        <p:nvSpPr>
          <p:cNvPr id="25" name="TextBox25"/>
          <p:cNvSpPr txBox="1"/>
          <p:nvPr/>
        </p:nvSpPr>
        <p:spPr>
          <a:xfrm>
            <a:off x="796290" y="430530"/>
            <a:ext cx="2237740" cy="6699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4400" b="1" kern="0" spc="-2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商城</a:t>
            </a:r>
            <a:r>
              <a:rPr lang="en-US" altLang="zh-CN" sz="440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功能</a:t>
            </a:r>
          </a:p>
        </p:txBody>
      </p:sp>
      <p:sp>
        <p:nvSpPr>
          <p:cNvPr id="26" name="VectorPath 26"/>
          <p:cNvSpPr/>
          <p:nvPr/>
        </p:nvSpPr>
        <p:spPr>
          <a:xfrm>
            <a:off x="751205" y="206692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90" h="707390">
                <a:moveTo>
                  <a:pt x="127" y="353187"/>
                </a:moveTo>
                <a:cubicBezTo>
                  <a:pt x="0" y="158356"/>
                  <a:pt x="158356" y="0"/>
                  <a:pt x="353695" y="0"/>
                </a:cubicBezTo>
                <a:cubicBezTo>
                  <a:pt x="549034" y="0"/>
                  <a:pt x="707390" y="158356"/>
                  <a:pt x="707390" y="353695"/>
                </a:cubicBezTo>
                <a:cubicBezTo>
                  <a:pt x="707390" y="549034"/>
                  <a:pt x="549034" y="707390"/>
                  <a:pt x="353695" y="707390"/>
                </a:cubicBezTo>
                <a:cubicBezTo>
                  <a:pt x="158356" y="707390"/>
                  <a:pt x="0" y="549034"/>
                  <a:pt x="127" y="35318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27" name="TextBox27"/>
          <p:cNvSpPr txBox="1"/>
          <p:nvPr/>
        </p:nvSpPr>
        <p:spPr>
          <a:xfrm>
            <a:off x="883285" y="2175510"/>
            <a:ext cx="443230" cy="41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kern="0" spc="-15" baseline="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2750" kern="0" spc="0" baseline="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28" name="56F683E2-A295-4B95-AB64-A28BEB9AECFB"/>
          <p:cNvPicPr>
            <a:picLocks noChangeAspect="1"/>
          </p:cNvPicPr>
          <p:nvPr/>
        </p:nvPicPr>
        <p:blipFill>
          <a:blip r:embed="rId2" cstate="print">
            <a:extLst>
              <a:ext uri="{29D58AB8-7628-49B9-B4C0-D7AD951F32AC}"/>
            </a:extLst>
          </a:blip>
          <a:srcRect/>
          <a:stretch>
            <a:fillRect/>
          </a:stretch>
        </p:blipFill>
        <p:spPr>
          <a:xfrm>
            <a:off x="2054225" y="2216150"/>
            <a:ext cx="2032000" cy="1397000"/>
          </a:xfrm>
          <a:prstGeom prst="rect">
            <a:avLst/>
          </a:prstGeom>
        </p:spPr>
      </p:pic>
      <p:sp>
        <p:nvSpPr>
          <p:cNvPr id="29" name="TextBox29"/>
          <p:cNvSpPr txBox="1"/>
          <p:nvPr/>
        </p:nvSpPr>
        <p:spPr>
          <a:xfrm>
            <a:off x="1671955" y="2101850"/>
            <a:ext cx="2134235" cy="838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874"/>
              </a:lnSpc>
              <a:spcAft>
                <a:spcPts val="800"/>
              </a:spcAft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基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本商城流程</a:t>
            </a:r>
          </a:p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持常规商品商城交易，回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收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流程，租赁流程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30" name="VectorPath 30"/>
          <p:cNvSpPr/>
          <p:nvPr/>
        </p:nvSpPr>
        <p:spPr>
          <a:xfrm>
            <a:off x="751205" y="3454400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90" h="707390">
                <a:moveTo>
                  <a:pt x="127" y="354076"/>
                </a:moveTo>
                <a:cubicBezTo>
                  <a:pt x="0" y="158356"/>
                  <a:pt x="158356" y="0"/>
                  <a:pt x="353695" y="0"/>
                </a:cubicBezTo>
                <a:cubicBezTo>
                  <a:pt x="549034" y="0"/>
                  <a:pt x="707390" y="158356"/>
                  <a:pt x="707390" y="353695"/>
                </a:cubicBezTo>
                <a:cubicBezTo>
                  <a:pt x="707390" y="549034"/>
                  <a:pt x="549034" y="707390"/>
                  <a:pt x="353695" y="707390"/>
                </a:cubicBezTo>
                <a:cubicBezTo>
                  <a:pt x="158356" y="707390"/>
                  <a:pt x="0" y="549034"/>
                  <a:pt x="127" y="354076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1" name="VectorPath 31"/>
          <p:cNvSpPr/>
          <p:nvPr/>
        </p:nvSpPr>
        <p:spPr>
          <a:xfrm>
            <a:off x="751205" y="496125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90" h="707390">
                <a:moveTo>
                  <a:pt x="127" y="354457"/>
                </a:moveTo>
                <a:cubicBezTo>
                  <a:pt x="0" y="158357"/>
                  <a:pt x="158356" y="0"/>
                  <a:pt x="353695" y="0"/>
                </a:cubicBezTo>
                <a:cubicBezTo>
                  <a:pt x="549034" y="0"/>
                  <a:pt x="707390" y="158357"/>
                  <a:pt x="707390" y="353695"/>
                </a:cubicBezTo>
                <a:cubicBezTo>
                  <a:pt x="707390" y="549034"/>
                  <a:pt x="549034" y="707390"/>
                  <a:pt x="353695" y="707390"/>
                </a:cubicBezTo>
                <a:cubicBezTo>
                  <a:pt x="158356" y="707390"/>
                  <a:pt x="0" y="549034"/>
                  <a:pt x="127" y="35445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2" name="TextBox32"/>
          <p:cNvSpPr txBox="1"/>
          <p:nvPr/>
        </p:nvSpPr>
        <p:spPr>
          <a:xfrm>
            <a:off x="883285" y="3556000"/>
            <a:ext cx="443230" cy="449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7272"/>
              </a:lnSpc>
            </a:pPr>
            <a:r>
              <a:rPr lang="en-US" altLang="zh-CN" sz="4125" kern="0" spc="320" baseline="71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4125" kern="0" spc="315" baseline="71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3" name="TextBox33"/>
          <p:cNvSpPr txBox="1"/>
          <p:nvPr/>
        </p:nvSpPr>
        <p:spPr>
          <a:xfrm>
            <a:off x="883285" y="5062220"/>
            <a:ext cx="443230" cy="449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7272"/>
              </a:lnSpc>
            </a:pPr>
            <a:r>
              <a:rPr lang="en-US" altLang="zh-CN" sz="4125" kern="0" spc="320" baseline="711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4125" kern="0" spc="315" baseline="711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4" name="TextBox34"/>
          <p:cNvSpPr txBox="1"/>
          <p:nvPr/>
        </p:nvSpPr>
        <p:spPr>
          <a:xfrm>
            <a:off x="1667510" y="3489325"/>
            <a:ext cx="2316480" cy="2345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41"/>
              </a:lnSpc>
              <a:spcAft>
                <a:spcPts val="700"/>
              </a:spcAft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城装修</a:t>
            </a:r>
          </a:p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城首页、个人中心、分类、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底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部标签栏等装修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214166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1874"/>
              </a:lnSpc>
              <a:spcAft>
                <a:spcPts val="800"/>
              </a:spcAft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会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员等级</a:t>
            </a:r>
          </a:p>
          <a:p>
            <a:pPr marL="0" marR="17780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会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员等级、分组、权益等管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理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35" name="VectorPath 35"/>
          <p:cNvSpPr/>
          <p:nvPr/>
        </p:nvSpPr>
        <p:spPr>
          <a:xfrm>
            <a:off x="4328160" y="206692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90" h="707390">
                <a:moveTo>
                  <a:pt x="0" y="353187"/>
                </a:moveTo>
                <a:cubicBezTo>
                  <a:pt x="0" y="158356"/>
                  <a:pt x="158357" y="0"/>
                  <a:pt x="353695" y="0"/>
                </a:cubicBezTo>
                <a:cubicBezTo>
                  <a:pt x="549034" y="0"/>
                  <a:pt x="707390" y="158356"/>
                  <a:pt x="707390" y="353695"/>
                </a:cubicBezTo>
                <a:cubicBezTo>
                  <a:pt x="707390" y="549034"/>
                  <a:pt x="549034" y="707390"/>
                  <a:pt x="353695" y="707390"/>
                </a:cubicBezTo>
                <a:cubicBezTo>
                  <a:pt x="158357" y="707390"/>
                  <a:pt x="0" y="549034"/>
                  <a:pt x="0" y="35318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6" name="TextBox36"/>
          <p:cNvSpPr txBox="1"/>
          <p:nvPr/>
        </p:nvSpPr>
        <p:spPr>
          <a:xfrm>
            <a:off x="4452620" y="2183765"/>
            <a:ext cx="443230" cy="41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kern="0" spc="-15" baseline="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2750" kern="0" spc="0" baseline="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7" name="TextBox37"/>
          <p:cNvSpPr txBox="1"/>
          <p:nvPr/>
        </p:nvSpPr>
        <p:spPr>
          <a:xfrm>
            <a:off x="5271770" y="2101850"/>
            <a:ext cx="2134235" cy="840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2291"/>
              </a:lnSpc>
              <a:spcAft>
                <a:spcPts val="800"/>
              </a:spcAft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收功能</a:t>
            </a:r>
          </a:p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智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能评估回收价，同意回收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即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刻放款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pic>
        <p:nvPicPr>
          <p:cNvPr id="38" name="43E7E1FE-902E-48E4-D834-D4CB3811F9ED"/>
          <p:cNvPicPr>
            <a:picLocks noChangeAspect="1"/>
          </p:cNvPicPr>
          <p:nvPr/>
        </p:nvPicPr>
        <p:blipFill>
          <a:blip r:embed="rId3" cstate="print">
            <a:extLst>
              <a:ext uri="{C0B78937-41C6-4C4C-C608-21E8C445F5B8}"/>
            </a:extLst>
          </a:blip>
          <a:srcRect/>
          <a:stretch>
            <a:fillRect/>
          </a:stretch>
        </p:blipFill>
        <p:spPr>
          <a:xfrm>
            <a:off x="4851400" y="4739640"/>
            <a:ext cx="2032000" cy="1397000"/>
          </a:xfrm>
          <a:prstGeom prst="rect">
            <a:avLst/>
          </a:prstGeom>
        </p:spPr>
      </p:pic>
      <p:sp>
        <p:nvSpPr>
          <p:cNvPr id="39" name="VectorPath 39"/>
          <p:cNvSpPr/>
          <p:nvPr/>
        </p:nvSpPr>
        <p:spPr>
          <a:xfrm>
            <a:off x="4328160" y="496125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90" h="707390">
                <a:moveTo>
                  <a:pt x="0" y="354457"/>
                </a:moveTo>
                <a:cubicBezTo>
                  <a:pt x="0" y="158357"/>
                  <a:pt x="158357" y="0"/>
                  <a:pt x="353695" y="0"/>
                </a:cubicBezTo>
                <a:cubicBezTo>
                  <a:pt x="549034" y="0"/>
                  <a:pt x="707390" y="158357"/>
                  <a:pt x="707390" y="353695"/>
                </a:cubicBezTo>
                <a:cubicBezTo>
                  <a:pt x="707390" y="549034"/>
                  <a:pt x="549034" y="707390"/>
                  <a:pt x="353695" y="707390"/>
                </a:cubicBezTo>
                <a:cubicBezTo>
                  <a:pt x="158357" y="707390"/>
                  <a:pt x="0" y="549034"/>
                  <a:pt x="0" y="35445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40" name="VectorPath 40"/>
          <p:cNvSpPr/>
          <p:nvPr/>
        </p:nvSpPr>
        <p:spPr>
          <a:xfrm>
            <a:off x="4328160" y="3454400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90" h="707390">
                <a:moveTo>
                  <a:pt x="0" y="354076"/>
                </a:moveTo>
                <a:cubicBezTo>
                  <a:pt x="0" y="158356"/>
                  <a:pt x="158357" y="0"/>
                  <a:pt x="353695" y="0"/>
                </a:cubicBezTo>
                <a:cubicBezTo>
                  <a:pt x="549034" y="0"/>
                  <a:pt x="707390" y="158356"/>
                  <a:pt x="707390" y="353695"/>
                </a:cubicBezTo>
                <a:cubicBezTo>
                  <a:pt x="707390" y="549034"/>
                  <a:pt x="549034" y="707390"/>
                  <a:pt x="353695" y="707390"/>
                </a:cubicBezTo>
                <a:cubicBezTo>
                  <a:pt x="158357" y="707390"/>
                  <a:pt x="0" y="549034"/>
                  <a:pt x="0" y="354076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41" name="TextBox41"/>
          <p:cNvSpPr txBox="1"/>
          <p:nvPr/>
        </p:nvSpPr>
        <p:spPr>
          <a:xfrm>
            <a:off x="4462780" y="3556000"/>
            <a:ext cx="443230" cy="449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7272"/>
              </a:lnSpc>
            </a:pPr>
            <a:r>
              <a:rPr lang="en-US" altLang="zh-CN" sz="4125" kern="0" spc="320" baseline="71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4125" kern="0" spc="315" baseline="71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2" name="TextBox42"/>
          <p:cNvSpPr txBox="1"/>
          <p:nvPr/>
        </p:nvSpPr>
        <p:spPr>
          <a:xfrm>
            <a:off x="4470400" y="5080635"/>
            <a:ext cx="443230" cy="41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kern="0" spc="-15" baseline="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2750" kern="0" spc="0" baseline="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43" name="TextBox43"/>
          <p:cNvSpPr txBox="1"/>
          <p:nvPr/>
        </p:nvSpPr>
        <p:spPr>
          <a:xfrm>
            <a:off x="5271770" y="3489325"/>
            <a:ext cx="2134235" cy="823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041"/>
              </a:lnSpc>
              <a:spcAft>
                <a:spcPts val="700"/>
              </a:spcAft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营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销功能</a:t>
            </a:r>
          </a:p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足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迹气泡、专区活动等营销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功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能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44" name="TextBox44"/>
          <p:cNvSpPr txBox="1"/>
          <p:nvPr/>
        </p:nvSpPr>
        <p:spPr>
          <a:xfrm>
            <a:off x="5271770" y="4996180"/>
            <a:ext cx="1016635" cy="304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9791"/>
              </a:lnSpc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会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员充值</a:t>
            </a:r>
          </a:p>
        </p:txBody>
      </p:sp>
      <p:sp>
        <p:nvSpPr>
          <p:cNvPr id="45" name="TextBox45"/>
          <p:cNvSpPr txBox="1"/>
          <p:nvPr/>
        </p:nvSpPr>
        <p:spPr>
          <a:xfrm>
            <a:off x="5271770" y="5408295"/>
            <a:ext cx="213423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沉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淀客户资金，长期锁定忠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实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用户提升客单价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pic>
        <p:nvPicPr>
          <p:cNvPr id="46" name="EE004573-8C32-40AE-7AE1-A23004477172"/>
          <p:cNvPicPr>
            <a:picLocks noChangeAspect="1"/>
          </p:cNvPicPr>
          <p:nvPr/>
        </p:nvPicPr>
        <p:blipFill>
          <a:blip r:embed="rId4" cstate="print">
            <a:extLst>
              <a:ext uri="{60521351-2C87-4074-5D2E-5EA2F93EB194}"/>
            </a:extLst>
          </a:blip>
          <a:srcRect/>
          <a:stretch>
            <a:fillRect/>
          </a:stretch>
        </p:blipFill>
        <p:spPr>
          <a:xfrm>
            <a:off x="5309870" y="608330"/>
            <a:ext cx="2032000" cy="1397000"/>
          </a:xfrm>
          <a:prstGeom prst="rect">
            <a:avLst/>
          </a:prstGeom>
        </p:spPr>
      </p:pic>
      <p:pic>
        <p:nvPicPr>
          <p:cNvPr id="47" name="215F1A4F-6B19-480D-8559-A7E9D24AC3F2"/>
          <p:cNvPicPr>
            <a:picLocks noChangeAspect="1"/>
          </p:cNvPicPr>
          <p:nvPr/>
        </p:nvPicPr>
        <p:blipFill>
          <a:blip r:embed="rId5" cstate="print">
            <a:extLst>
              <a:ext uri="{644283B1-C326-4F59-8906-C2FB31854CD9}"/>
            </a:extLst>
          </a:blip>
          <a:srcRect/>
          <a:stretch>
            <a:fillRect/>
          </a:stretch>
        </p:blipFill>
        <p:spPr>
          <a:xfrm>
            <a:off x="8107045" y="3131820"/>
            <a:ext cx="2032000" cy="1397000"/>
          </a:xfrm>
          <a:prstGeom prst="rect">
            <a:avLst/>
          </a:prstGeom>
        </p:spPr>
      </p:pic>
      <p:sp>
        <p:nvSpPr>
          <p:cNvPr id="48" name="VectorPath 48"/>
          <p:cNvSpPr/>
          <p:nvPr/>
        </p:nvSpPr>
        <p:spPr>
          <a:xfrm>
            <a:off x="7905115" y="3454400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89" h="707390">
                <a:moveTo>
                  <a:pt x="-127" y="354076"/>
                </a:moveTo>
                <a:cubicBezTo>
                  <a:pt x="0" y="158356"/>
                  <a:pt x="158356" y="0"/>
                  <a:pt x="353695" y="0"/>
                </a:cubicBezTo>
                <a:cubicBezTo>
                  <a:pt x="549033" y="0"/>
                  <a:pt x="707389" y="158356"/>
                  <a:pt x="707389" y="353695"/>
                </a:cubicBezTo>
                <a:cubicBezTo>
                  <a:pt x="707389" y="549034"/>
                  <a:pt x="549033" y="707390"/>
                  <a:pt x="353695" y="707390"/>
                </a:cubicBezTo>
                <a:cubicBezTo>
                  <a:pt x="158356" y="707390"/>
                  <a:pt x="0" y="549034"/>
                  <a:pt x="-127" y="354076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49" name="VectorPath 49"/>
          <p:cNvSpPr/>
          <p:nvPr/>
        </p:nvSpPr>
        <p:spPr>
          <a:xfrm>
            <a:off x="7905115" y="206692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89" h="707390">
                <a:moveTo>
                  <a:pt x="-127" y="353187"/>
                </a:moveTo>
                <a:cubicBezTo>
                  <a:pt x="0" y="158356"/>
                  <a:pt x="158356" y="0"/>
                  <a:pt x="353695" y="0"/>
                </a:cubicBezTo>
                <a:cubicBezTo>
                  <a:pt x="549033" y="0"/>
                  <a:pt x="707389" y="158356"/>
                  <a:pt x="707389" y="353695"/>
                </a:cubicBezTo>
                <a:cubicBezTo>
                  <a:pt x="707389" y="549034"/>
                  <a:pt x="549033" y="707390"/>
                  <a:pt x="353695" y="707390"/>
                </a:cubicBezTo>
                <a:cubicBezTo>
                  <a:pt x="158356" y="707390"/>
                  <a:pt x="0" y="549034"/>
                  <a:pt x="-127" y="35318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50" name="VectorPath 50"/>
          <p:cNvSpPr/>
          <p:nvPr/>
        </p:nvSpPr>
        <p:spPr>
          <a:xfrm>
            <a:off x="7905115" y="496125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89" h="707390">
                <a:moveTo>
                  <a:pt x="-127" y="354457"/>
                </a:moveTo>
                <a:cubicBezTo>
                  <a:pt x="0" y="158357"/>
                  <a:pt x="158356" y="0"/>
                  <a:pt x="353695" y="0"/>
                </a:cubicBezTo>
                <a:cubicBezTo>
                  <a:pt x="549033" y="0"/>
                  <a:pt x="707389" y="158357"/>
                  <a:pt x="707389" y="353695"/>
                </a:cubicBezTo>
                <a:cubicBezTo>
                  <a:pt x="707389" y="549034"/>
                  <a:pt x="549033" y="707390"/>
                  <a:pt x="353695" y="707390"/>
                </a:cubicBezTo>
                <a:cubicBezTo>
                  <a:pt x="158356" y="707390"/>
                  <a:pt x="0" y="549034"/>
                  <a:pt x="-127" y="35445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51" name="TextBox51"/>
          <p:cNvSpPr txBox="1"/>
          <p:nvPr/>
        </p:nvSpPr>
        <p:spPr>
          <a:xfrm>
            <a:off x="8070216" y="2165350"/>
            <a:ext cx="443230" cy="449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7272"/>
              </a:lnSpc>
            </a:pPr>
            <a:r>
              <a:rPr lang="en-US" altLang="zh-CN" sz="4125" kern="0" spc="320" baseline="71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4125" kern="0" spc="315" baseline="71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2" name="TextBox52"/>
          <p:cNvSpPr txBox="1"/>
          <p:nvPr/>
        </p:nvSpPr>
        <p:spPr>
          <a:xfrm>
            <a:off x="8039735" y="3574415"/>
            <a:ext cx="443230" cy="41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kern="0" spc="-15" baseline="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2750" kern="0" spc="0" baseline="0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53" name="TextBox53"/>
          <p:cNvSpPr txBox="1"/>
          <p:nvPr/>
        </p:nvSpPr>
        <p:spPr>
          <a:xfrm>
            <a:off x="8047355" y="5062220"/>
            <a:ext cx="443230" cy="449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7272"/>
              </a:lnSpc>
            </a:pPr>
            <a:r>
              <a:rPr lang="en-US" altLang="zh-CN" sz="4125" kern="0" spc="320" baseline="711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4125" kern="0" spc="315" baseline="711" noProof="0" dirty="0">
                <a:solidFill>
                  <a:srgbClr val="F8F8F8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54" name="TextBox54"/>
          <p:cNvSpPr txBox="1"/>
          <p:nvPr/>
        </p:nvSpPr>
        <p:spPr>
          <a:xfrm>
            <a:off x="8871586" y="2101850"/>
            <a:ext cx="2489835" cy="838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1874"/>
              </a:lnSpc>
              <a:spcAft>
                <a:spcPts val="800"/>
              </a:spcAft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租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赁功能</a:t>
            </a:r>
          </a:p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在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线生成租赁合同，生成分期付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款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合约，逾期自动计算滞纳金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55" name="TextBox55"/>
          <p:cNvSpPr txBox="1"/>
          <p:nvPr/>
        </p:nvSpPr>
        <p:spPr>
          <a:xfrm>
            <a:off x="8871586" y="3489325"/>
            <a:ext cx="1016635" cy="304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99791"/>
              </a:lnSpc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销应用</a:t>
            </a:r>
          </a:p>
        </p:txBody>
      </p:sp>
      <p:sp>
        <p:nvSpPr>
          <p:cNvPr id="56" name="TextBox56"/>
          <p:cNvSpPr txBox="1"/>
          <p:nvPr/>
        </p:nvSpPr>
        <p:spPr>
          <a:xfrm>
            <a:off x="8871586" y="3886200"/>
            <a:ext cx="2489835" cy="1948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分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销推广返佣一应俱全，下级消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费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赚佣金，推广新利器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1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214166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1874"/>
              </a:lnSpc>
              <a:spcAft>
                <a:spcPts val="800"/>
              </a:spcAft>
            </a:pPr>
            <a:r>
              <a:rPr lang="en-US" altLang="zh-CN" sz="200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小</a:t>
            </a:r>
            <a:r>
              <a:rPr lang="en-US" altLang="zh-CN" sz="200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票打印</a:t>
            </a:r>
          </a:p>
          <a:p>
            <a:pPr marL="0" marR="35560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接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入易联云等第三方硬件设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  <a:r>
              <a:rPr lang="en-US" altLang="zh-CN" sz="1400" kern="0" spc="-15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备</a:t>
            </a:r>
            <a:r>
              <a:rPr lang="en-US" altLang="zh-CN" sz="140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，实现自动打印订单小票</a:t>
            </a:r>
            <a:r>
              <a:rPr lang="en-US" altLang="zh-CN" sz="1400" kern="0" spc="0" baseline="0" noProof="0" dirty="0">
                <a:latin typeface="SimHei" pitchFamily="49" charset="0"/>
                <a:ea typeface="SimHei" pitchFamily="49" charset="0"/>
                <a:cs typeface="SimHei" pitchFamily="49" charset="0"/>
              </a:rPr>
              <a:t> </a:t>
            </a:r>
          </a:p>
        </p:txBody>
      </p:sp>
      <p:sp>
        <p:nvSpPr>
          <p:cNvPr id="57" name="TextBox5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5BA6D307-6B2C-4E49-3700-598770AFCCDF}"/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41297AB3-4A61-492D-46AB-204C3BF09291"/>
          <p:cNvPicPr>
            <a:picLocks noChangeAspect="1"/>
          </p:cNvPicPr>
          <p:nvPr/>
        </p:nvPicPr>
        <p:blipFill>
          <a:blip r:embed="rId2" cstate="print">
            <a:extLst>
              <a:ext uri="{156FC742-C0DF-44BD-7257-5057D120F42D}"/>
            </a:extLst>
          </a:blip>
          <a:srcRect/>
          <a:stretch>
            <a:fillRect/>
          </a:stretch>
        </p:blipFill>
        <p:spPr>
          <a:xfrm>
            <a:off x="5309870" y="608330"/>
            <a:ext cx="2032000" cy="1397000"/>
          </a:xfrm>
          <a:prstGeom prst="rect">
            <a:avLst/>
          </a:prstGeom>
        </p:spPr>
      </p:pic>
      <p:sp>
        <p:nvSpPr>
          <p:cNvPr id="380" name="VectorPath 380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81" name="TextBox381"/>
          <p:cNvSpPr txBox="1"/>
          <p:nvPr/>
        </p:nvSpPr>
        <p:spPr>
          <a:xfrm>
            <a:off x="334645" y="176530"/>
            <a:ext cx="5092700" cy="1002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其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他设置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交易设置</a:t>
            </a:r>
          </a:p>
          <a:p>
            <a:pPr marL="0" marR="0" indent="0" eaLnBrk="0">
              <a:lnSpc>
                <a:spcPct val="25708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15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设</a:t>
            </a:r>
            <a:r>
              <a:rPr lang="en-US" altLang="zh-CN" sz="115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置订单自动取消、完成时间，订单售后退款时长。具体看各配置描述信息</a:t>
            </a:r>
          </a:p>
        </p:txBody>
      </p:sp>
      <p:pic>
        <p:nvPicPr>
          <p:cNvPr id="382" name="F0FF96B4-F802-4938-9457-1E5D9209AD22"/>
          <p:cNvPicPr>
            <a:picLocks noChangeAspect="1"/>
          </p:cNvPicPr>
          <p:nvPr/>
        </p:nvPicPr>
        <p:blipFill>
          <a:blip r:embed="rId3" cstate="print">
            <a:extLst>
              <a:ext uri="{227763F7-EE93-403C-B5D5-9C29651A9AB1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41434"/>
          </a:xfrm>
          <a:prstGeom prst="rect">
            <a:avLst/>
          </a:prstGeom>
        </p:spPr>
      </p:pic>
      <p:sp>
        <p:nvSpPr>
          <p:cNvPr id="383" name="VectorPath 383"/>
          <p:cNvSpPr/>
          <p:nvPr/>
        </p:nvSpPr>
        <p:spPr>
          <a:xfrm>
            <a:off x="2864485" y="1331595"/>
            <a:ext cx="6461125" cy="4824095"/>
          </a:xfrm>
          <a:custGeom>
            <a:avLst/>
            <a:gdLst/>
            <a:ahLst/>
            <a:cxnLst/>
            <a:rect l="l" t="t" r="r" b="b"/>
            <a:pathLst>
              <a:path w="6460871" h="4824095">
                <a:moveTo>
                  <a:pt x="6457708" y="228"/>
                </a:moveTo>
                <a:lnTo>
                  <a:pt x="6459029" y="914"/>
                </a:lnTo>
                <a:lnTo>
                  <a:pt x="6460083" y="1968"/>
                </a:lnTo>
                <a:lnTo>
                  <a:pt x="6460770" y="3289"/>
                </a:lnTo>
                <a:lnTo>
                  <a:pt x="6460998" y="4762"/>
                </a:lnTo>
                <a:lnTo>
                  <a:pt x="6460998" y="4819459"/>
                </a:lnTo>
                <a:lnTo>
                  <a:pt x="6460770" y="4820933"/>
                </a:lnTo>
                <a:lnTo>
                  <a:pt x="6460083" y="4822253"/>
                </a:lnTo>
                <a:lnTo>
                  <a:pt x="6459029" y="4823308"/>
                </a:lnTo>
                <a:lnTo>
                  <a:pt x="6457708" y="4823994"/>
                </a:lnTo>
                <a:lnTo>
                  <a:pt x="6456236" y="4824223"/>
                </a:lnTo>
                <a:lnTo>
                  <a:pt x="4763" y="4824223"/>
                </a:lnTo>
                <a:lnTo>
                  <a:pt x="3290" y="4823994"/>
                </a:lnTo>
                <a:lnTo>
                  <a:pt x="1968" y="4823308"/>
                </a:lnTo>
                <a:lnTo>
                  <a:pt x="914" y="4822253"/>
                </a:lnTo>
                <a:lnTo>
                  <a:pt x="228" y="4820933"/>
                </a:lnTo>
                <a:lnTo>
                  <a:pt x="0" y="4819459"/>
                </a:lnTo>
                <a:lnTo>
                  <a:pt x="0" y="4762"/>
                </a:lnTo>
                <a:lnTo>
                  <a:pt x="228" y="3289"/>
                </a:lnTo>
                <a:lnTo>
                  <a:pt x="914" y="1968"/>
                </a:lnTo>
                <a:lnTo>
                  <a:pt x="1968" y="914"/>
                </a:lnTo>
                <a:lnTo>
                  <a:pt x="3290" y="228"/>
                </a:lnTo>
                <a:lnTo>
                  <a:pt x="4763" y="0"/>
                </a:lnTo>
                <a:lnTo>
                  <a:pt x="6456236" y="0"/>
                </a:lnTo>
                <a:moveTo>
                  <a:pt x="9525" y="9525"/>
                </a:moveTo>
                <a:lnTo>
                  <a:pt x="9525" y="4814697"/>
                </a:lnTo>
                <a:lnTo>
                  <a:pt x="6451473" y="4814697"/>
                </a:lnTo>
                <a:lnTo>
                  <a:pt x="6451473" y="9525"/>
                </a:lnTo>
              </a:path>
            </a:pathLst>
          </a:custGeom>
          <a:solidFill>
            <a:srgbClr val="F8F8F8">
              <a:alpha val="100000"/>
            </a:srgbClr>
          </a:solidFill>
        </p:spPr>
      </p:sp>
      <p:sp>
        <p:nvSpPr>
          <p:cNvPr id="384" name="TextBox384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FF8BB433-8BA1-4491-8FC1-12383C979B7D}"/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9FC1D49E-49B4-4C45-96B8-D68B2F722C6A"/>
          <p:cNvPicPr>
            <a:picLocks noChangeAspect="1"/>
          </p:cNvPicPr>
          <p:nvPr/>
        </p:nvPicPr>
        <p:blipFill>
          <a:blip r:embed="rId2" cstate="print">
            <a:extLst>
              <a:ext uri="{67B1BA62-2DA3-40AA-A492-7CA061CF54EE}"/>
            </a:extLst>
          </a:blip>
          <a:srcRect/>
          <a:stretch>
            <a:fillRect/>
          </a:stretch>
        </p:blipFill>
        <p:spPr>
          <a:xfrm>
            <a:off x="675005" y="608330"/>
            <a:ext cx="10909300" cy="5528734"/>
          </a:xfrm>
          <a:prstGeom prst="rect">
            <a:avLst/>
          </a:prstGeom>
        </p:spPr>
      </p:pic>
      <p:sp>
        <p:nvSpPr>
          <p:cNvPr id="386" name="VectorPath 386"/>
          <p:cNvSpPr/>
          <p:nvPr/>
        </p:nvSpPr>
        <p:spPr>
          <a:xfrm>
            <a:off x="755650" y="3629660"/>
            <a:ext cx="3406775" cy="2340610"/>
          </a:xfrm>
          <a:custGeom>
            <a:avLst/>
            <a:gdLst/>
            <a:ahLst/>
            <a:cxnLst/>
            <a:rect l="l" t="t" r="r" b="b"/>
            <a:pathLst>
              <a:path w="3406775" h="2340356">
                <a:moveTo>
                  <a:pt x="3402508" y="317"/>
                </a:moveTo>
                <a:lnTo>
                  <a:pt x="3404286" y="1219"/>
                </a:lnTo>
                <a:lnTo>
                  <a:pt x="3405683" y="2616"/>
                </a:lnTo>
                <a:lnTo>
                  <a:pt x="3406585" y="4394"/>
                </a:lnTo>
                <a:lnTo>
                  <a:pt x="3406902" y="6350"/>
                </a:lnTo>
                <a:lnTo>
                  <a:pt x="3406902" y="2334006"/>
                </a:lnTo>
                <a:lnTo>
                  <a:pt x="3406585" y="2335962"/>
                </a:lnTo>
                <a:lnTo>
                  <a:pt x="3405683" y="2337740"/>
                </a:lnTo>
                <a:lnTo>
                  <a:pt x="3404286" y="2339136"/>
                </a:lnTo>
                <a:lnTo>
                  <a:pt x="3402508" y="2340038"/>
                </a:lnTo>
                <a:lnTo>
                  <a:pt x="3400552" y="2340356"/>
                </a:lnTo>
                <a:lnTo>
                  <a:pt x="6096" y="2340356"/>
                </a:lnTo>
                <a:lnTo>
                  <a:pt x="4140" y="2340038"/>
                </a:lnTo>
                <a:lnTo>
                  <a:pt x="2362" y="2339136"/>
                </a:lnTo>
                <a:lnTo>
                  <a:pt x="965" y="2337740"/>
                </a:lnTo>
                <a:lnTo>
                  <a:pt x="64" y="2335962"/>
                </a:lnTo>
                <a:lnTo>
                  <a:pt x="-254" y="2334006"/>
                </a:lnTo>
                <a:lnTo>
                  <a:pt x="-254" y="6350"/>
                </a:lnTo>
                <a:lnTo>
                  <a:pt x="64" y="4394"/>
                </a:lnTo>
                <a:lnTo>
                  <a:pt x="965" y="2616"/>
                </a:lnTo>
                <a:lnTo>
                  <a:pt x="2362" y="1219"/>
                </a:lnTo>
                <a:lnTo>
                  <a:pt x="4140" y="317"/>
                </a:lnTo>
                <a:lnTo>
                  <a:pt x="6096" y="0"/>
                </a:lnTo>
                <a:lnTo>
                  <a:pt x="3400552" y="0"/>
                </a:lnTo>
                <a:moveTo>
                  <a:pt x="12446" y="12700"/>
                </a:moveTo>
                <a:lnTo>
                  <a:pt x="12446" y="2327656"/>
                </a:lnTo>
                <a:lnTo>
                  <a:pt x="3394202" y="2327656"/>
                </a:lnTo>
                <a:lnTo>
                  <a:pt x="3394202" y="12700"/>
                </a:lnTo>
              </a:path>
            </a:pathLst>
          </a:custGeom>
          <a:solidFill>
            <a:srgbClr val="F3F3F4">
              <a:alpha val="100000"/>
            </a:srgbClr>
          </a:solidFill>
        </p:spPr>
      </p:sp>
      <p:pic>
        <p:nvPicPr>
          <p:cNvPr id="387" name="5ED9EB00-B150-4B50-1309-6664C207D769"/>
          <p:cNvPicPr>
            <a:picLocks noChangeAspect="1"/>
          </p:cNvPicPr>
          <p:nvPr/>
        </p:nvPicPr>
        <p:blipFill>
          <a:blip r:embed="rId3" cstate="print">
            <a:extLst>
              <a:ext uri="{B24AECE0-0FE8-485E-CC28-D02B832F60AA}"/>
            </a:extLst>
          </a:blip>
          <a:srcRect/>
          <a:stretch>
            <a:fillRect/>
          </a:stretch>
        </p:blipFill>
        <p:spPr>
          <a:xfrm>
            <a:off x="4507865" y="3642360"/>
            <a:ext cx="3352800" cy="2370667"/>
          </a:xfrm>
          <a:prstGeom prst="rect">
            <a:avLst/>
          </a:prstGeom>
        </p:spPr>
      </p:pic>
      <p:sp>
        <p:nvSpPr>
          <p:cNvPr id="388" name="VectorPath 388"/>
          <p:cNvSpPr/>
          <p:nvPr/>
        </p:nvSpPr>
        <p:spPr>
          <a:xfrm>
            <a:off x="4495165" y="3629660"/>
            <a:ext cx="3370580" cy="2393950"/>
          </a:xfrm>
          <a:custGeom>
            <a:avLst/>
            <a:gdLst/>
            <a:ahLst/>
            <a:cxnLst/>
            <a:rect l="l" t="t" r="r" b="b"/>
            <a:pathLst>
              <a:path w="3370453" h="2393696">
                <a:moveTo>
                  <a:pt x="3366186" y="317"/>
                </a:moveTo>
                <a:lnTo>
                  <a:pt x="3367964" y="1219"/>
                </a:lnTo>
                <a:lnTo>
                  <a:pt x="3369362" y="2616"/>
                </a:lnTo>
                <a:lnTo>
                  <a:pt x="3370263" y="4394"/>
                </a:lnTo>
                <a:lnTo>
                  <a:pt x="3370580" y="6350"/>
                </a:lnTo>
                <a:lnTo>
                  <a:pt x="3370580" y="2387346"/>
                </a:lnTo>
                <a:lnTo>
                  <a:pt x="3370263" y="2389302"/>
                </a:lnTo>
                <a:lnTo>
                  <a:pt x="3369362" y="2391080"/>
                </a:lnTo>
                <a:lnTo>
                  <a:pt x="3367964" y="2392477"/>
                </a:lnTo>
                <a:lnTo>
                  <a:pt x="3366186" y="2393379"/>
                </a:lnTo>
                <a:lnTo>
                  <a:pt x="3364230" y="2393696"/>
                </a:lnTo>
                <a:lnTo>
                  <a:pt x="6350" y="2393696"/>
                </a:lnTo>
                <a:lnTo>
                  <a:pt x="4394" y="2393379"/>
                </a:lnTo>
                <a:lnTo>
                  <a:pt x="2616" y="2392477"/>
                </a:lnTo>
                <a:lnTo>
                  <a:pt x="1219" y="2391080"/>
                </a:lnTo>
                <a:lnTo>
                  <a:pt x="317" y="2389302"/>
                </a:lnTo>
                <a:lnTo>
                  <a:pt x="0" y="2387346"/>
                </a:lnTo>
                <a:lnTo>
                  <a:pt x="0" y="6350"/>
                </a:lnTo>
                <a:lnTo>
                  <a:pt x="317" y="4394"/>
                </a:lnTo>
                <a:lnTo>
                  <a:pt x="1219" y="2616"/>
                </a:lnTo>
                <a:lnTo>
                  <a:pt x="2616" y="1219"/>
                </a:lnTo>
                <a:lnTo>
                  <a:pt x="4394" y="317"/>
                </a:lnTo>
                <a:lnTo>
                  <a:pt x="6350" y="0"/>
                </a:lnTo>
                <a:lnTo>
                  <a:pt x="3364230" y="0"/>
                </a:lnTo>
                <a:moveTo>
                  <a:pt x="12700" y="12700"/>
                </a:moveTo>
                <a:lnTo>
                  <a:pt x="12700" y="2380996"/>
                </a:lnTo>
                <a:lnTo>
                  <a:pt x="3357880" y="2380996"/>
                </a:lnTo>
                <a:lnTo>
                  <a:pt x="3357880" y="12700"/>
                </a:lnTo>
              </a:path>
            </a:pathLst>
          </a:custGeom>
          <a:solidFill>
            <a:srgbClr val="F3F3F4">
              <a:alpha val="100000"/>
            </a:srgbClr>
          </a:solidFill>
        </p:spPr>
      </p:sp>
      <p:pic>
        <p:nvPicPr>
          <p:cNvPr id="389" name="A0629F5E-B306-467F-520B-339D487082C1"/>
          <p:cNvPicPr>
            <a:picLocks noChangeAspect="1"/>
          </p:cNvPicPr>
          <p:nvPr/>
        </p:nvPicPr>
        <p:blipFill>
          <a:blip r:embed="rId4" cstate="print">
            <a:extLst>
              <a:ext uri="{2DB9B2B0-90AA-4774-77CF-623FB919058E}"/>
            </a:extLst>
          </a:blip>
          <a:srcRect/>
          <a:stretch>
            <a:fillRect/>
          </a:stretch>
        </p:blipFill>
        <p:spPr>
          <a:xfrm>
            <a:off x="8264525" y="3608705"/>
            <a:ext cx="3386666" cy="2637367"/>
          </a:xfrm>
          <a:prstGeom prst="rect">
            <a:avLst/>
          </a:prstGeom>
        </p:spPr>
      </p:pic>
      <p:sp>
        <p:nvSpPr>
          <p:cNvPr id="390" name="VectorPath 390"/>
          <p:cNvSpPr/>
          <p:nvPr/>
        </p:nvSpPr>
        <p:spPr>
          <a:xfrm>
            <a:off x="8251825" y="3596005"/>
            <a:ext cx="3407410" cy="2658745"/>
          </a:xfrm>
          <a:custGeom>
            <a:avLst/>
            <a:gdLst/>
            <a:ahLst/>
            <a:cxnLst/>
            <a:rect l="l" t="t" r="r" b="b"/>
            <a:pathLst>
              <a:path w="3407156" h="2658618">
                <a:moveTo>
                  <a:pt x="3402761" y="317"/>
                </a:moveTo>
                <a:lnTo>
                  <a:pt x="3404541" y="1219"/>
                </a:lnTo>
                <a:lnTo>
                  <a:pt x="3405936" y="2616"/>
                </a:lnTo>
                <a:lnTo>
                  <a:pt x="3406839" y="4394"/>
                </a:lnTo>
                <a:lnTo>
                  <a:pt x="3407156" y="6350"/>
                </a:lnTo>
                <a:lnTo>
                  <a:pt x="3407156" y="2652522"/>
                </a:lnTo>
                <a:lnTo>
                  <a:pt x="3406839" y="2654478"/>
                </a:lnTo>
                <a:lnTo>
                  <a:pt x="3405936" y="2656256"/>
                </a:lnTo>
                <a:lnTo>
                  <a:pt x="3404541" y="2657653"/>
                </a:lnTo>
                <a:lnTo>
                  <a:pt x="3402761" y="2658554"/>
                </a:lnTo>
                <a:lnTo>
                  <a:pt x="3400806" y="2658872"/>
                </a:lnTo>
                <a:lnTo>
                  <a:pt x="6350" y="2658872"/>
                </a:lnTo>
                <a:lnTo>
                  <a:pt x="4394" y="2658554"/>
                </a:lnTo>
                <a:lnTo>
                  <a:pt x="2616" y="2657653"/>
                </a:lnTo>
                <a:lnTo>
                  <a:pt x="1219" y="2656256"/>
                </a:lnTo>
                <a:lnTo>
                  <a:pt x="318" y="2654478"/>
                </a:lnTo>
                <a:lnTo>
                  <a:pt x="0" y="2652522"/>
                </a:lnTo>
                <a:lnTo>
                  <a:pt x="0" y="6350"/>
                </a:lnTo>
                <a:lnTo>
                  <a:pt x="318" y="4394"/>
                </a:lnTo>
                <a:lnTo>
                  <a:pt x="1219" y="2616"/>
                </a:lnTo>
                <a:lnTo>
                  <a:pt x="2616" y="1219"/>
                </a:lnTo>
                <a:lnTo>
                  <a:pt x="4394" y="317"/>
                </a:lnTo>
                <a:lnTo>
                  <a:pt x="6350" y="0"/>
                </a:lnTo>
                <a:lnTo>
                  <a:pt x="3400806" y="0"/>
                </a:lnTo>
                <a:moveTo>
                  <a:pt x="12700" y="12700"/>
                </a:moveTo>
                <a:lnTo>
                  <a:pt x="12700" y="2646172"/>
                </a:lnTo>
                <a:lnTo>
                  <a:pt x="3394456" y="2646172"/>
                </a:lnTo>
                <a:lnTo>
                  <a:pt x="3394456" y="12700"/>
                </a:lnTo>
              </a:path>
            </a:pathLst>
          </a:custGeom>
          <a:solidFill>
            <a:srgbClr val="F3F3F4">
              <a:alpha val="100000"/>
            </a:srgbClr>
          </a:solidFill>
        </p:spPr>
      </p:sp>
      <p:pic>
        <p:nvPicPr>
          <p:cNvPr id="391" name="E1C9DC02-4584-4045-629F-BA5B7B31144C"/>
          <p:cNvPicPr>
            <a:picLocks noChangeAspect="1"/>
          </p:cNvPicPr>
          <p:nvPr/>
        </p:nvPicPr>
        <p:blipFill>
          <a:blip r:embed="rId5" cstate="print">
            <a:extLst>
              <a:ext uri="{CCC3009F-07E0-4768-98C5-22BCB2E36A3E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392" name="VectorPath 392"/>
          <p:cNvSpPr/>
          <p:nvPr/>
        </p:nvSpPr>
        <p:spPr>
          <a:xfrm>
            <a:off x="306705" y="815340"/>
            <a:ext cx="3053080" cy="7620"/>
          </a:xfrm>
          <a:custGeom>
            <a:avLst/>
            <a:gdLst/>
            <a:ahLst/>
            <a:cxnLst/>
            <a:rect l="l" t="t" r="r" b="b"/>
            <a:pathLst>
              <a:path w="3052801" h="7620">
                <a:moveTo>
                  <a:pt x="0" y="0"/>
                </a:moveTo>
                <a:lnTo>
                  <a:pt x="3052801" y="0"/>
                </a:lnTo>
                <a:lnTo>
                  <a:pt x="3052801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393" name="TextBox393"/>
          <p:cNvSpPr txBox="1"/>
          <p:nvPr/>
        </p:nvSpPr>
        <p:spPr>
          <a:xfrm>
            <a:off x="334645" y="176530"/>
            <a:ext cx="3264535" cy="1033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39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其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他设置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-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存储配置</a:t>
            </a:r>
          </a:p>
          <a:p>
            <a:pPr marL="0" marR="0" indent="0" eaLnBrk="0">
              <a:lnSpc>
                <a:spcPct val="252500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给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商品添加虚拟评价，提高用户购买需求</a:t>
            </a:r>
          </a:p>
        </p:txBody>
      </p:sp>
      <p:sp>
        <p:nvSpPr>
          <p:cNvPr id="394" name="TextBox394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笑脸 1">
            <a:extLst>
              <a:ext uri="{FF2B5EF4-FFF2-40B4-BE49-F238E27FC236}">
                <a16:creationId xmlns:a16="http://schemas.microsoft.com/office/drawing/2014/main" id="{711606E6-F398-45B3-5004-1D0C5A08756F}"/>
              </a:ext>
            </a:extLst>
          </p:cNvPr>
          <p:cNvSpPr/>
          <p:nvPr/>
        </p:nvSpPr>
        <p:spPr>
          <a:xfrm>
            <a:off x="4899025" y="4752975"/>
            <a:ext cx="2311400" cy="1396789"/>
          </a:xfrm>
          <a:prstGeom prst="smileyFac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左 2">
            <a:extLst>
              <a:ext uri="{FF2B5EF4-FFF2-40B4-BE49-F238E27FC236}">
                <a16:creationId xmlns:a16="http://schemas.microsoft.com/office/drawing/2014/main" id="{F2973019-9BF2-DF0D-F147-DC1DFA2755FF}"/>
              </a:ext>
            </a:extLst>
          </p:cNvPr>
          <p:cNvSpPr/>
          <p:nvPr/>
        </p:nvSpPr>
        <p:spPr>
          <a:xfrm rot="19761512">
            <a:off x="4948301" y="932462"/>
            <a:ext cx="2377716" cy="8497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0654FA80-E113-423F-C752-D2D8F5DDDEFA}"/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F936EDA2-DCBD-4420-CB3C-5E80D2B48E5F"/>
          <p:cNvPicPr>
            <a:picLocks noChangeAspect="1"/>
          </p:cNvPicPr>
          <p:nvPr/>
        </p:nvPicPr>
        <p:blipFill>
          <a:blip r:embed="rId2" cstate="print">
            <a:extLst>
              <a:ext uri="{9F85E3AC-E299-4B97-A5F6-B9018C5E85FA}"/>
            </a:extLst>
          </a:blip>
          <a:srcRect/>
          <a:stretch>
            <a:fillRect/>
          </a:stretch>
        </p:blipFill>
        <p:spPr>
          <a:xfrm>
            <a:off x="0" y="0"/>
            <a:ext cx="7340600" cy="2002367"/>
          </a:xfrm>
          <a:prstGeom prst="rect">
            <a:avLst/>
          </a:prstGeom>
        </p:spPr>
      </p:pic>
      <p:sp>
        <p:nvSpPr>
          <p:cNvPr id="404" name="TextBox404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pic>
        <p:nvPicPr>
          <p:cNvPr id="405" name="4D5A9826-B633-43C6-F32E-07E11C3A7E4C"/>
          <p:cNvPicPr>
            <a:picLocks noChangeAspect="1"/>
          </p:cNvPicPr>
          <p:nvPr/>
        </p:nvPicPr>
        <p:blipFill>
          <a:blip r:embed="rId3" cstate="print">
            <a:extLst>
              <a:ext uri="{6710C84B-FC02-46EC-5A06-7F9EBCEF72A5}"/>
            </a:extLst>
          </a:blip>
          <a:srcRect/>
          <a:stretch>
            <a:fillRect/>
          </a:stretch>
        </p:blipFill>
        <p:spPr>
          <a:xfrm>
            <a:off x="2054225" y="2216150"/>
            <a:ext cx="8085667" cy="4643967"/>
          </a:xfrm>
          <a:prstGeom prst="rect">
            <a:avLst/>
          </a:prstGeom>
        </p:spPr>
      </p:pic>
      <p:sp>
        <p:nvSpPr>
          <p:cNvPr id="406" name="TextBox406"/>
          <p:cNvSpPr txBox="1"/>
          <p:nvPr/>
        </p:nvSpPr>
        <p:spPr>
          <a:xfrm>
            <a:off x="2898140" y="1363345"/>
            <a:ext cx="6400165" cy="10121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09700" marR="0" indent="0" eaLnBrk="0">
              <a:lnSpc>
                <a:spcPct val="102121"/>
              </a:lnSpc>
              <a:spcAft>
                <a:spcPts val="1300"/>
              </a:spcAft>
            </a:pPr>
            <a:r>
              <a:rPr lang="en-US" altLang="zh-CN" sz="27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以</a:t>
            </a:r>
            <a:r>
              <a:rPr lang="en-US" altLang="zh-CN" sz="27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创新推动经济全球化</a:t>
            </a:r>
          </a:p>
          <a:p>
            <a:pPr marL="0" marR="0" indent="0" eaLnBrk="0">
              <a:lnSpc>
                <a:spcPct val="100000"/>
              </a:lnSpc>
            </a:pPr>
            <a:r>
              <a:rPr lang="en-US" altLang="zh-CN" sz="27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释</a:t>
            </a:r>
            <a:r>
              <a:rPr lang="en-US" altLang="zh-CN" sz="27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放数字经济动能，推动企业数字化转型</a:t>
            </a:r>
          </a:p>
        </p:txBody>
      </p:sp>
      <p:sp>
        <p:nvSpPr>
          <p:cNvPr id="2" name="笑脸 1">
            <a:extLst>
              <a:ext uri="{FF2B5EF4-FFF2-40B4-BE49-F238E27FC236}">
                <a16:creationId xmlns:a16="http://schemas.microsoft.com/office/drawing/2014/main" id="{08584305-57CD-02D8-03C2-91FED3AA5A16}"/>
              </a:ext>
            </a:extLst>
          </p:cNvPr>
          <p:cNvSpPr/>
          <p:nvPr/>
        </p:nvSpPr>
        <p:spPr>
          <a:xfrm>
            <a:off x="4991100" y="5411684"/>
            <a:ext cx="914400" cy="91440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泪滴形 2">
            <a:extLst>
              <a:ext uri="{FF2B5EF4-FFF2-40B4-BE49-F238E27FC236}">
                <a16:creationId xmlns:a16="http://schemas.microsoft.com/office/drawing/2014/main" id="{2B4EEB8B-C091-5283-CBEC-D3F3310AD71B}"/>
              </a:ext>
            </a:extLst>
          </p:cNvPr>
          <p:cNvSpPr/>
          <p:nvPr/>
        </p:nvSpPr>
        <p:spPr>
          <a:xfrm>
            <a:off x="8601075" y="3429000"/>
            <a:ext cx="914400" cy="914400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DAB6D69F-5554-46E5-07C4-CBFAEB0121DC}"/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ombination 58"/>
          <p:cNvGrpSpPr/>
          <p:nvPr/>
        </p:nvGrpSpPr>
        <p:grpSpPr>
          <a:xfrm>
            <a:off x="385445" y="360045"/>
            <a:ext cx="3018790" cy="995045"/>
            <a:chOff x="385445" y="360045"/>
            <a:chExt cx="3018790" cy="995045"/>
          </a:xfrm>
        </p:grpSpPr>
        <p:sp>
          <p:nvSpPr>
            <p:cNvPr id="59" name="VectorPath 59"/>
            <p:cNvSpPr/>
            <p:nvPr/>
          </p:nvSpPr>
          <p:spPr>
            <a:xfrm>
              <a:off x="3215640" y="1007364"/>
              <a:ext cx="71628" cy="71628"/>
            </a:xfrm>
            <a:custGeom>
              <a:avLst/>
              <a:gdLst/>
              <a:ahLst/>
              <a:cxnLst/>
              <a:rect l="l" t="t" r="r" b="b"/>
              <a:pathLst>
                <a:path w="71628" h="71628">
                  <a:moveTo>
                    <a:pt x="0" y="0"/>
                  </a:moveTo>
                  <a:lnTo>
                    <a:pt x="71628" y="0"/>
                  </a:lnTo>
                  <a:lnTo>
                    <a:pt x="71628" y="71628"/>
                  </a:lnTo>
                  <a:lnTo>
                    <a:pt x="0" y="71628"/>
                  </a:lnTo>
                  <a:lnTo>
                    <a:pt x="0" y="0"/>
                  </a:lnTo>
                </a:path>
              </a:pathLst>
            </a:custGeom>
            <a:solidFill>
              <a:srgbClr val="0F80FF">
                <a:alpha val="100000"/>
              </a:srgbClr>
            </a:solidFill>
          </p:spPr>
        </p:sp>
        <p:sp>
          <p:nvSpPr>
            <p:cNvPr id="60" name="VectorPath 60"/>
            <p:cNvSpPr/>
            <p:nvPr/>
          </p:nvSpPr>
          <p:spPr>
            <a:xfrm>
              <a:off x="700989" y="359880"/>
              <a:ext cx="7620" cy="995464"/>
            </a:xfrm>
            <a:custGeom>
              <a:avLst/>
              <a:gdLst/>
              <a:ahLst/>
              <a:cxnLst/>
              <a:rect l="l" t="t" r="r" b="b"/>
              <a:pathLst>
                <a:path w="7620" h="995045">
                  <a:moveTo>
                    <a:pt x="7620" y="-165"/>
                  </a:moveTo>
                  <a:lnTo>
                    <a:pt x="7620" y="995299"/>
                  </a:lnTo>
                  <a:lnTo>
                    <a:pt x="0" y="995299"/>
                  </a:lnTo>
                  <a:lnTo>
                    <a:pt x="0" y="-165"/>
                  </a:lnTo>
                  <a:lnTo>
                    <a:pt x="7620" y="-165"/>
                  </a:lnTo>
                </a:path>
              </a:pathLst>
            </a:custGeom>
            <a:solidFill>
              <a:srgbClr val="0F80FF">
                <a:alpha val="100000"/>
              </a:srgbClr>
            </a:solidFill>
          </p:spPr>
        </p:sp>
        <p:sp>
          <p:nvSpPr>
            <p:cNvPr id="61" name="VectorPath 61"/>
            <p:cNvSpPr/>
            <p:nvPr/>
          </p:nvSpPr>
          <p:spPr>
            <a:xfrm>
              <a:off x="385394" y="1174407"/>
              <a:ext cx="3018790" cy="7620"/>
            </a:xfrm>
            <a:custGeom>
              <a:avLst/>
              <a:gdLst/>
              <a:ahLst/>
              <a:cxnLst/>
              <a:rect l="l" t="t" r="r" b="b"/>
              <a:pathLst>
                <a:path w="3018739" h="7620">
                  <a:moveTo>
                    <a:pt x="-51" y="0"/>
                  </a:moveTo>
                  <a:lnTo>
                    <a:pt x="3018739" y="0"/>
                  </a:lnTo>
                  <a:lnTo>
                    <a:pt x="3018739" y="7620"/>
                  </a:lnTo>
                  <a:lnTo>
                    <a:pt x="-51" y="7620"/>
                  </a:lnTo>
                  <a:lnTo>
                    <a:pt x="-51" y="0"/>
                  </a:lnTo>
                </a:path>
              </a:pathLst>
            </a:custGeom>
            <a:solidFill>
              <a:srgbClr val="0F80FF">
                <a:alpha val="100000"/>
              </a:srgbClr>
            </a:solidFill>
          </p:spPr>
        </p:sp>
      </p:grpSp>
      <p:sp>
        <p:nvSpPr>
          <p:cNvPr id="62" name="TextBox62"/>
          <p:cNvSpPr txBox="1"/>
          <p:nvPr/>
        </p:nvSpPr>
        <p:spPr>
          <a:xfrm>
            <a:off x="796290" y="430530"/>
            <a:ext cx="2237740" cy="6699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4400" b="1" kern="0" spc="-2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商城</a:t>
            </a:r>
            <a:r>
              <a:rPr lang="en-US" altLang="zh-CN" sz="440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功能</a:t>
            </a:r>
          </a:p>
        </p:txBody>
      </p:sp>
      <p:pic>
        <p:nvPicPr>
          <p:cNvPr id="63" name="A9E3CD77-92A6-43FA-E247-6F94AEBA9A24"/>
          <p:cNvPicPr>
            <a:picLocks noChangeAspect="1"/>
          </p:cNvPicPr>
          <p:nvPr/>
        </p:nvPicPr>
        <p:blipFill>
          <a:blip r:embed="rId2" cstate="print">
            <a:extLst>
              <a:ext uri="{BA668971-D364-491E-BF88-3C86BAAFE3FA}"/>
            </a:extLst>
          </a:blip>
          <a:srcRect/>
          <a:stretch>
            <a:fillRect/>
          </a:stretch>
        </p:blipFill>
        <p:spPr>
          <a:xfrm>
            <a:off x="5309870" y="608330"/>
            <a:ext cx="2032000" cy="1397000"/>
          </a:xfrm>
          <a:prstGeom prst="rect">
            <a:avLst/>
          </a:prstGeom>
        </p:spPr>
      </p:pic>
      <p:pic>
        <p:nvPicPr>
          <p:cNvPr id="64" name="684A68F3-9DBD-4BA8-F674-B31CE1B5A993"/>
          <p:cNvPicPr>
            <a:picLocks noChangeAspect="1"/>
          </p:cNvPicPr>
          <p:nvPr/>
        </p:nvPicPr>
        <p:blipFill>
          <a:blip r:embed="rId3" cstate="print">
            <a:extLst>
              <a:ext uri="{C2813372-0279-4B0A-0F94-865038FBEF1E}"/>
            </a:extLst>
          </a:blip>
          <a:srcRect/>
          <a:stretch>
            <a:fillRect/>
          </a:stretch>
        </p:blipFill>
        <p:spPr>
          <a:xfrm>
            <a:off x="2054225" y="2216150"/>
            <a:ext cx="2032000" cy="1397000"/>
          </a:xfrm>
          <a:prstGeom prst="rect">
            <a:avLst/>
          </a:prstGeom>
        </p:spPr>
      </p:pic>
      <p:sp>
        <p:nvSpPr>
          <p:cNvPr id="65" name="VectorPath 65"/>
          <p:cNvSpPr/>
          <p:nvPr/>
        </p:nvSpPr>
        <p:spPr>
          <a:xfrm>
            <a:off x="751205" y="206692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90" h="707390">
                <a:moveTo>
                  <a:pt x="127" y="353187"/>
                </a:moveTo>
                <a:cubicBezTo>
                  <a:pt x="0" y="158356"/>
                  <a:pt x="158356" y="0"/>
                  <a:pt x="353695" y="0"/>
                </a:cubicBezTo>
                <a:cubicBezTo>
                  <a:pt x="549034" y="0"/>
                  <a:pt x="707390" y="158356"/>
                  <a:pt x="707390" y="353695"/>
                </a:cubicBezTo>
                <a:cubicBezTo>
                  <a:pt x="707390" y="549034"/>
                  <a:pt x="549034" y="707390"/>
                  <a:pt x="353695" y="707390"/>
                </a:cubicBezTo>
                <a:cubicBezTo>
                  <a:pt x="158356" y="707390"/>
                  <a:pt x="0" y="549034"/>
                  <a:pt x="127" y="35318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66" name="VectorPath 66"/>
          <p:cNvSpPr/>
          <p:nvPr/>
        </p:nvSpPr>
        <p:spPr>
          <a:xfrm>
            <a:off x="4328160" y="206692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90" h="707390">
                <a:moveTo>
                  <a:pt x="0" y="353187"/>
                </a:moveTo>
                <a:cubicBezTo>
                  <a:pt x="0" y="158356"/>
                  <a:pt x="158357" y="0"/>
                  <a:pt x="353695" y="0"/>
                </a:cubicBezTo>
                <a:cubicBezTo>
                  <a:pt x="549034" y="0"/>
                  <a:pt x="707390" y="158356"/>
                  <a:pt x="707390" y="353695"/>
                </a:cubicBezTo>
                <a:cubicBezTo>
                  <a:pt x="707390" y="549034"/>
                  <a:pt x="549034" y="707390"/>
                  <a:pt x="353695" y="707390"/>
                </a:cubicBezTo>
                <a:cubicBezTo>
                  <a:pt x="158357" y="707390"/>
                  <a:pt x="0" y="549034"/>
                  <a:pt x="0" y="35318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67" name="VectorPath 67"/>
          <p:cNvSpPr/>
          <p:nvPr/>
        </p:nvSpPr>
        <p:spPr>
          <a:xfrm>
            <a:off x="7905115" y="2066925"/>
            <a:ext cx="707390" cy="707390"/>
          </a:xfrm>
          <a:custGeom>
            <a:avLst/>
            <a:gdLst/>
            <a:ahLst/>
            <a:cxnLst/>
            <a:rect l="l" t="t" r="r" b="b"/>
            <a:pathLst>
              <a:path w="707389" h="707390">
                <a:moveTo>
                  <a:pt x="-127" y="353187"/>
                </a:moveTo>
                <a:cubicBezTo>
                  <a:pt x="0" y="158356"/>
                  <a:pt x="158356" y="0"/>
                  <a:pt x="353695" y="0"/>
                </a:cubicBezTo>
                <a:cubicBezTo>
                  <a:pt x="549033" y="0"/>
                  <a:pt x="707389" y="158356"/>
                  <a:pt x="707389" y="353695"/>
                </a:cubicBezTo>
                <a:cubicBezTo>
                  <a:pt x="707389" y="549034"/>
                  <a:pt x="549033" y="707390"/>
                  <a:pt x="353695" y="707390"/>
                </a:cubicBezTo>
                <a:cubicBezTo>
                  <a:pt x="158356" y="707390"/>
                  <a:pt x="0" y="549034"/>
                  <a:pt x="-127" y="353187"/>
                </a:cubicBezTo>
              </a:path>
            </a:pathLst>
          </a:custGeom>
          <a:solidFill>
            <a:srgbClr val="0F80FF">
              <a:alpha val="100000"/>
            </a:srgbClr>
          </a:solidFill>
        </p:spPr>
      </p:sp>
      <p:graphicFrame>
        <p:nvGraphicFramePr>
          <p:cNvPr id="68" name="Table68"/>
          <p:cNvGraphicFramePr>
            <a:graphicFrameLocks noGrp="1"/>
          </p:cNvGraphicFramePr>
          <p:nvPr/>
        </p:nvGraphicFramePr>
        <p:xfrm>
          <a:off x="883285" y="2079625"/>
          <a:ext cx="10527665" cy="851281"/>
        </p:xfrm>
        <a:graphic>
          <a:graphicData uri="http://schemas.openxmlformats.org/drawingml/2006/table">
            <a:tbl>
              <a:tblPr firstRow="1" bandRow="1"/>
              <a:tblGrid>
                <a:gridCol w="594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60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0047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ct val="131250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00" marR="0" indent="0" eaLnBrk="0">
                        <a:lnSpc>
                          <a:spcPct val="65625"/>
                        </a:lnSpc>
                      </a:pPr>
                      <a:r>
                        <a:rPr lang="en-US" altLang="zh-CN" sz="3000" kern="0" spc="-25" baseline="-15000" noProof="0" dirty="0">
                          <a:solidFill>
                            <a:srgbClr val="000000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商</a:t>
                      </a:r>
                      <a:r>
                        <a:rPr lang="en-US" altLang="zh-CN" sz="3000" kern="0" spc="0" baseline="-15000" noProof="0" dirty="0">
                          <a:solidFill>
                            <a:srgbClr val="000000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城资讯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ct val="131250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0" marR="0" indent="0" eaLnBrk="0">
                        <a:lnSpc>
                          <a:spcPct val="65625"/>
                        </a:lnSpc>
                      </a:pPr>
                      <a:r>
                        <a:rPr lang="en-US" altLang="zh-CN" sz="3000" kern="0" spc="-25" baseline="-15000" noProof="0" dirty="0">
                          <a:solidFill>
                            <a:srgbClr val="000000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消</a:t>
                      </a:r>
                      <a:r>
                        <a:rPr lang="en-US" altLang="zh-CN" sz="3000" kern="0" spc="0" baseline="-15000" noProof="0" dirty="0">
                          <a:solidFill>
                            <a:srgbClr val="000000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息通知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eaLnBrk="0">
                        <a:lnSpc>
                          <a:spcPct val="131250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00" marR="0" indent="0" eaLnBrk="0">
                        <a:lnSpc>
                          <a:spcPct val="65625"/>
                        </a:lnSpc>
                      </a:pPr>
                      <a:r>
                        <a:rPr lang="en-US" altLang="zh-CN" sz="3000" kern="0" spc="-25" baseline="-15000" noProof="0" dirty="0">
                          <a:solidFill>
                            <a:srgbClr val="000000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其</a:t>
                      </a:r>
                      <a:r>
                        <a:rPr lang="en-US" altLang="zh-CN" sz="3000" kern="0" spc="0" baseline="-15000" noProof="0" dirty="0">
                          <a:solidFill>
                            <a:srgbClr val="000000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他设置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490">
                <a:tc>
                  <a:txBody>
                    <a:bodyPr/>
                    <a:lstStyle/>
                    <a:p>
                      <a:pPr marL="0" marR="0" indent="0" eaLnBrk="0">
                        <a:lnSpc>
                          <a:spcPct val="90000"/>
                        </a:lnSpc>
                      </a:pPr>
                      <a:r>
                        <a:rPr lang="en-US" altLang="zh-CN" sz="2750" kern="0" spc="-15" baseline="0" noProof="0" dirty="0">
                          <a:solidFill>
                            <a:srgbClr val="F8F8F8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altLang="zh-CN" sz="2750" kern="0" spc="0" baseline="0" noProof="0" dirty="0">
                          <a:solidFill>
                            <a:srgbClr val="F8F8F8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0</a:t>
                      </a:r>
                    </a:p>
                    <a:p>
                      <a:pPr marL="0" marR="0" indent="0" eaLnBrk="0">
                        <a:lnSpc>
                          <a:spcPct val="177500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eaLnBrk="0">
                        <a:lnSpc>
                          <a:spcPct val="153750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  <a:p>
                      <a:pPr marL="190500" marR="342900" indent="0" eaLnBrk="0">
                        <a:lnSpc>
                          <a:spcPct val="96875"/>
                        </a:lnSpc>
                      </a:pPr>
                      <a:r>
                        <a:rPr lang="en-US" altLang="zh-CN" sz="1400" kern="0" spc="-15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通</a:t>
                      </a:r>
                      <a:r>
                        <a:rPr lang="en-US" altLang="zh-CN" sz="1400" kern="0" spc="0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过商城头条宣传，让每一</a:t>
                      </a:r>
                      <a:r>
                        <a:rPr lang="en-US" altLang="zh-CN" sz="1400" kern="0" spc="0" baseline="0" noProof="0" dirty="0"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 </a:t>
                      </a:r>
                      <a:r>
                        <a:rPr lang="en-US" altLang="zh-CN" sz="1400" kern="0" spc="-15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次</a:t>
                      </a:r>
                      <a:r>
                        <a:rPr lang="en-US" altLang="zh-CN" sz="1400" kern="0" spc="0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活动宣传都面面俱到</a:t>
                      </a:r>
                      <a:r>
                        <a:rPr lang="en-US" altLang="zh-CN" sz="1400" kern="0" spc="0" baseline="0" noProof="0" dirty="0"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 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indent="0" eaLnBrk="0">
                        <a:lnSpc>
                          <a:spcPct val="90000"/>
                        </a:lnSpc>
                      </a:pPr>
                      <a:r>
                        <a:rPr lang="en-US" altLang="zh-CN" sz="2750" kern="0" spc="-15" baseline="0" noProof="0" dirty="0">
                          <a:solidFill>
                            <a:srgbClr val="F8F8F8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altLang="zh-CN" sz="2750" kern="0" spc="0" baseline="0" noProof="0" dirty="0">
                          <a:solidFill>
                            <a:srgbClr val="F8F8F8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indent="0" eaLnBrk="0">
                        <a:lnSpc>
                          <a:spcPct val="177500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eaLnBrk="0">
                        <a:lnSpc>
                          <a:spcPct val="154583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  <a:p>
                      <a:pPr marL="215900" marR="317500" indent="0" eaLnBrk="0">
                        <a:lnSpc>
                          <a:spcPct val="96577"/>
                        </a:lnSpc>
                      </a:pPr>
                      <a:r>
                        <a:rPr lang="en-US" altLang="zh-CN" sz="1400" kern="0" spc="-15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全</a:t>
                      </a:r>
                      <a:r>
                        <a:rPr lang="en-US" altLang="zh-CN" sz="1400" kern="0" spc="0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方位多渠道消息提醒，只</a:t>
                      </a:r>
                      <a:r>
                        <a:rPr lang="en-US" altLang="zh-CN" sz="1400" kern="0" spc="0" baseline="0" noProof="0" dirty="0"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 </a:t>
                      </a:r>
                      <a:r>
                        <a:rPr lang="en-US" altLang="zh-CN" sz="1400" kern="0" spc="-15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为</a:t>
                      </a:r>
                      <a:r>
                        <a:rPr lang="en-US" altLang="zh-CN" sz="1400" kern="0" spc="0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及时触达用户</a:t>
                      </a:r>
                      <a:r>
                        <a:rPr lang="en-US" altLang="zh-CN" sz="1400" kern="0" spc="0" baseline="0" noProof="0" dirty="0"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 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0" eaLnBrk="0">
                        <a:lnSpc>
                          <a:spcPct val="90000"/>
                        </a:lnSpc>
                      </a:pPr>
                      <a:r>
                        <a:rPr lang="en-US" altLang="zh-CN" sz="2750" kern="0" spc="-15" baseline="0" noProof="0" dirty="0">
                          <a:solidFill>
                            <a:srgbClr val="F8F8F8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altLang="zh-CN" sz="2750" kern="0" spc="0" baseline="0" noProof="0" dirty="0">
                          <a:solidFill>
                            <a:srgbClr val="F8F8F8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marL="0" marR="0" indent="0" eaLnBrk="0">
                        <a:lnSpc>
                          <a:spcPct val="177500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eaLnBrk="0">
                        <a:lnSpc>
                          <a:spcPct val="153750"/>
                        </a:lnSpc>
                      </a:pPr>
                      <a:endParaRPr lang="en-US" altLang="zh-CN" sz="1000" kern="0" spc="0" baseline="0" noProof="0" dirty="0">
                        <a:solidFill>
                          <a:srgbClr val="000000"/>
                        </a:solidFill>
                        <a:latin typeface="Arial" pitchFamily="34" charset="0"/>
                        <a:ea typeface="Arial" pitchFamily="34" charset="0"/>
                        <a:cs typeface="Arial" pitchFamily="34" charset="0"/>
                      </a:endParaRPr>
                    </a:p>
                    <a:p>
                      <a:pPr marL="190500" marR="0" indent="0" eaLnBrk="0">
                        <a:lnSpc>
                          <a:spcPct val="96875"/>
                        </a:lnSpc>
                      </a:pPr>
                      <a:r>
                        <a:rPr lang="en-US" altLang="zh-CN" sz="1400" kern="0" spc="-15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存</a:t>
                      </a:r>
                      <a:r>
                        <a:rPr lang="en-US" altLang="zh-CN" sz="1400" kern="0" spc="0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储设置、交易设置、支付配置</a:t>
                      </a:r>
                      <a:r>
                        <a:rPr lang="en-US" altLang="zh-CN" sz="1400" kern="0" spc="0" baseline="0" noProof="0" dirty="0"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 </a:t>
                      </a:r>
                      <a:r>
                        <a:rPr lang="en-US" altLang="zh-CN" sz="1400" kern="0" spc="-15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等</a:t>
                      </a:r>
                      <a:r>
                        <a:rPr lang="en-US" altLang="zh-CN" sz="1400" kern="0" spc="0" baseline="0" noProof="0" dirty="0">
                          <a:solidFill>
                            <a:srgbClr val="7C7C7C"/>
                          </a:solidFill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功能</a:t>
                      </a:r>
                      <a:r>
                        <a:rPr lang="en-US" altLang="zh-CN" sz="1400" kern="0" spc="0" baseline="0" noProof="0" dirty="0">
                          <a:latin typeface="SimHei" pitchFamily="49" charset="0"/>
                          <a:ea typeface="SimHei" pitchFamily="49" charset="0"/>
                          <a:cs typeface="SimHei" pitchFamily="49" charset="0"/>
                        </a:rPr>
                        <a:t> 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9" name="5D2DB9D7-1AC4-4248-8D76-236466F7BF03"/>
          <p:cNvPicPr>
            <a:picLocks noChangeAspect="1"/>
          </p:cNvPicPr>
          <p:nvPr/>
        </p:nvPicPr>
        <p:blipFill>
          <a:blip r:embed="rId4" cstate="print">
            <a:extLst>
              <a:ext uri="{CC3CB4C2-3CA4-43F5-37F8-2E48AE2625E3}"/>
            </a:extLst>
          </a:blip>
          <a:srcRect/>
          <a:stretch>
            <a:fillRect/>
          </a:stretch>
        </p:blipFill>
        <p:spPr>
          <a:xfrm>
            <a:off x="4851400" y="4739640"/>
            <a:ext cx="2032000" cy="1397000"/>
          </a:xfrm>
          <a:prstGeom prst="rect">
            <a:avLst/>
          </a:prstGeom>
        </p:spPr>
      </p:pic>
      <p:pic>
        <p:nvPicPr>
          <p:cNvPr id="70" name="E280F68A-0375-4915-48D6-702755BFF5A2"/>
          <p:cNvPicPr>
            <a:picLocks noChangeAspect="1"/>
          </p:cNvPicPr>
          <p:nvPr/>
        </p:nvPicPr>
        <p:blipFill>
          <a:blip r:embed="rId5" cstate="print">
            <a:extLst>
              <a:ext uri="{0A6C1746-B7F8-40B4-F700-ACF158298545}"/>
            </a:extLst>
          </a:blip>
          <a:srcRect/>
          <a:stretch>
            <a:fillRect/>
          </a:stretch>
        </p:blipFill>
        <p:spPr>
          <a:xfrm>
            <a:off x="8107045" y="3131820"/>
            <a:ext cx="2032000" cy="1397000"/>
          </a:xfrm>
          <a:prstGeom prst="rect">
            <a:avLst/>
          </a:prstGeom>
        </p:spPr>
      </p:pic>
      <p:sp>
        <p:nvSpPr>
          <p:cNvPr id="71" name="TextBox71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70EE7827-05B5-4885-F43E-5D5335B81160}"/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1B94713-6630-4EB7-F935-7A5626120762"/>
          <p:cNvPicPr>
            <a:picLocks noChangeAspect="1"/>
          </p:cNvPicPr>
          <p:nvPr/>
        </p:nvPicPr>
        <p:blipFill>
          <a:blip r:embed="rId2" cstate="print">
            <a:extLst>
              <a:ext uri="{B847BCC7-2560-466A-C4AD-531331B8415E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73" name="VectorPath 73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74" name="56C1AE1F-FEED-4FC7-B9EE-290A41423690"/>
          <p:cNvPicPr>
            <a:picLocks noChangeAspect="1"/>
          </p:cNvPicPr>
          <p:nvPr/>
        </p:nvPicPr>
        <p:blipFill>
          <a:blip r:embed="rId3" cstate="print">
            <a:extLst>
              <a:ext uri="{F45EE1FF-9C0C-4360-D24F-19DA66793FC7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TextBox75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6" name="VectorPath 76"/>
          <p:cNvSpPr/>
          <p:nvPr/>
        </p:nvSpPr>
        <p:spPr>
          <a:xfrm>
            <a:off x="4899660" y="3142615"/>
            <a:ext cx="4543425" cy="7620"/>
          </a:xfrm>
          <a:custGeom>
            <a:avLst/>
            <a:gdLst/>
            <a:ahLst/>
            <a:cxnLst/>
            <a:rect l="l" t="t" r="r" b="b"/>
            <a:pathLst>
              <a:path w="4543197" h="7556">
                <a:moveTo>
                  <a:pt x="0" y="-64"/>
                </a:moveTo>
                <a:lnTo>
                  <a:pt x="4543197" y="-64"/>
                </a:lnTo>
                <a:lnTo>
                  <a:pt x="4543197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77" name="TextBox77"/>
          <p:cNvSpPr txBox="1"/>
          <p:nvPr/>
        </p:nvSpPr>
        <p:spPr>
          <a:xfrm>
            <a:off x="4857750" y="2031365"/>
            <a:ext cx="4743450" cy="1774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基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本商城流程</a:t>
            </a:r>
          </a:p>
          <a:p>
            <a:pPr marL="0" marR="0" indent="0" eaLnBrk="0">
              <a:lnSpc>
                <a:spcPct val="387916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indent="0" eaLnBrk="0">
              <a:lnSpc>
                <a:spcPct val="103809"/>
              </a:lnSpc>
            </a:pPr>
            <a:r>
              <a:rPr lang="en-US" altLang="zh-CN" sz="1750" kern="0" spc="0" baseline="0" noProof="0" dirty="0">
                <a:solidFill>
                  <a:srgbClr val="7C7C7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▫</a:t>
            </a:r>
            <a:r>
              <a:rPr lang="en-US" altLang="zh-CN" sz="1750" kern="0" spc="-15" baseline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支持常规商品商城交易，回收流程，租赁流程</a:t>
            </a:r>
          </a:p>
        </p:txBody>
      </p:sp>
      <p:sp>
        <p:nvSpPr>
          <p:cNvPr id="78" name="TextBox78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80EA1914-465E-416C-20EF-2D82FF83BD2D}"/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91586580-D572-474A-CC8D-E147203FA63D"/>
          <p:cNvPicPr>
            <a:picLocks noChangeAspect="1"/>
          </p:cNvPicPr>
          <p:nvPr/>
        </p:nvPicPr>
        <p:blipFill>
          <a:blip r:embed="rId2" cstate="print">
            <a:extLst>
              <a:ext uri="{B77B1E26-D603-40D8-1963-1AD058A9CFB3}"/>
            </a:extLst>
          </a:blip>
          <a:srcRect/>
          <a:stretch>
            <a:fillRect/>
          </a:stretch>
        </p:blipFill>
        <p:spPr>
          <a:xfrm>
            <a:off x="5309870" y="608330"/>
            <a:ext cx="2032000" cy="1397000"/>
          </a:xfrm>
          <a:prstGeom prst="rect">
            <a:avLst/>
          </a:prstGeom>
        </p:spPr>
      </p:pic>
      <p:sp>
        <p:nvSpPr>
          <p:cNvPr id="80" name="TextBox80"/>
          <p:cNvSpPr txBox="1"/>
          <p:nvPr/>
        </p:nvSpPr>
        <p:spPr>
          <a:xfrm>
            <a:off x="328295" y="187325"/>
            <a:ext cx="2136140" cy="41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基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础商城系统</a:t>
            </a:r>
          </a:p>
        </p:txBody>
      </p:sp>
      <p:sp>
        <p:nvSpPr>
          <p:cNvPr id="81" name="VectorPath 81"/>
          <p:cNvSpPr/>
          <p:nvPr/>
        </p:nvSpPr>
        <p:spPr>
          <a:xfrm>
            <a:off x="306705" y="812165"/>
            <a:ext cx="1511935" cy="7620"/>
          </a:xfrm>
          <a:custGeom>
            <a:avLst/>
            <a:gdLst/>
            <a:ahLst/>
            <a:cxnLst/>
            <a:rect l="l" t="t" r="r" b="b"/>
            <a:pathLst>
              <a:path w="1511935" h="7620">
                <a:moveTo>
                  <a:pt x="0" y="0"/>
                </a:moveTo>
                <a:lnTo>
                  <a:pt x="1511999" y="0"/>
                </a:lnTo>
                <a:lnTo>
                  <a:pt x="1511999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82" name="TextBox82"/>
          <p:cNvSpPr txBox="1"/>
          <p:nvPr/>
        </p:nvSpPr>
        <p:spPr>
          <a:xfrm>
            <a:off x="152400" y="892492"/>
            <a:ext cx="64693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支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持常规商品商城交易，回收，租赁流程、多功能集合一体，满足您的多样需求</a:t>
            </a:r>
          </a:p>
        </p:txBody>
      </p:sp>
      <p:sp>
        <p:nvSpPr>
          <p:cNvPr id="83" name="TextBox83"/>
          <p:cNvSpPr txBox="1"/>
          <p:nvPr/>
        </p:nvSpPr>
        <p:spPr>
          <a:xfrm>
            <a:off x="1413510" y="6223635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城首页</a:t>
            </a:r>
          </a:p>
        </p:txBody>
      </p:sp>
      <p:sp>
        <p:nvSpPr>
          <p:cNvPr id="84" name="TextBox84"/>
          <p:cNvSpPr txBox="1"/>
          <p:nvPr/>
        </p:nvSpPr>
        <p:spPr>
          <a:xfrm>
            <a:off x="4479925" y="6224270"/>
            <a:ext cx="3562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收</a:t>
            </a:r>
          </a:p>
        </p:txBody>
      </p:sp>
      <p:sp>
        <p:nvSpPr>
          <p:cNvPr id="85" name="TextBox85"/>
          <p:cNvSpPr txBox="1"/>
          <p:nvPr/>
        </p:nvSpPr>
        <p:spPr>
          <a:xfrm>
            <a:off x="7360920" y="6202045"/>
            <a:ext cx="356236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租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赁</a:t>
            </a:r>
          </a:p>
        </p:txBody>
      </p:sp>
      <p:sp>
        <p:nvSpPr>
          <p:cNvPr id="86" name="TextBox86"/>
          <p:cNvSpPr txBox="1"/>
          <p:nvPr/>
        </p:nvSpPr>
        <p:spPr>
          <a:xfrm>
            <a:off x="10077450" y="6202680"/>
            <a:ext cx="3562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我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的</a:t>
            </a:r>
          </a:p>
        </p:txBody>
      </p:sp>
      <p:sp>
        <p:nvSpPr>
          <p:cNvPr id="87" name="TextBox87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pic>
        <p:nvPicPr>
          <p:cNvPr id="88" name="482972AB-A137-48F4-5A58-173475C11FFA"/>
          <p:cNvPicPr>
            <a:picLocks noChangeAspect="1"/>
          </p:cNvPicPr>
          <p:nvPr/>
        </p:nvPicPr>
        <p:blipFill>
          <a:blip r:embed="rId3" cstate="print">
            <a:extLst>
              <a:ext uri="{F236C3DF-201B-44F6-584F-FB792254B118}"/>
            </a:extLst>
          </a:blip>
          <a:srcRect/>
          <a:stretch>
            <a:fillRect/>
          </a:stretch>
        </p:blipFill>
        <p:spPr>
          <a:xfrm>
            <a:off x="902546" y="622194"/>
            <a:ext cx="9228666" cy="5528734"/>
          </a:xfrm>
          <a:prstGeom prst="rect">
            <a:avLst/>
          </a:prstGeom>
        </p:spPr>
      </p:pic>
      <p:pic>
        <p:nvPicPr>
          <p:cNvPr id="89" name="28B87A2B-03C0-4CFC-6A34-B50275797143"/>
          <p:cNvPicPr>
            <a:picLocks noChangeAspect="1"/>
          </p:cNvPicPr>
          <p:nvPr/>
        </p:nvPicPr>
        <p:blipFill>
          <a:blip r:embed="rId4" cstate="print">
            <a:extLst>
              <a:ext uri="{8B736B70-3B6F-4BD5-141C-F0B3F59A310F}"/>
            </a:extLst>
          </a:blip>
          <a:srcRect/>
          <a:stretch>
            <a:fillRect/>
          </a:stretch>
        </p:blipFill>
        <p:spPr>
          <a:xfrm>
            <a:off x="791845" y="1499235"/>
            <a:ext cx="2230967" cy="4622800"/>
          </a:xfrm>
          <a:prstGeom prst="rect">
            <a:avLst/>
          </a:prstGeom>
        </p:spPr>
      </p:pic>
      <p:pic>
        <p:nvPicPr>
          <p:cNvPr id="90" name="191B792D-654C-4DB3-F2BF-887714879BF4"/>
          <p:cNvPicPr>
            <a:picLocks noChangeAspect="1"/>
          </p:cNvPicPr>
          <p:nvPr/>
        </p:nvPicPr>
        <p:blipFill>
          <a:blip r:embed="rId5" cstate="print">
            <a:extLst>
              <a:ext uri="{50EA3839-A7F9-434F-DC03-3B90602B3E5C}"/>
            </a:extLst>
          </a:blip>
          <a:srcRect/>
          <a:stretch>
            <a:fillRect/>
          </a:stretch>
        </p:blipFill>
        <p:spPr>
          <a:xfrm>
            <a:off x="3656330" y="1650365"/>
            <a:ext cx="2019300" cy="4368800"/>
          </a:xfrm>
          <a:prstGeom prst="rect">
            <a:avLst/>
          </a:prstGeom>
        </p:spPr>
      </p:pic>
      <p:pic>
        <p:nvPicPr>
          <p:cNvPr id="91" name="F6415160-E90E-4402-D05C-1F85701E8319"/>
          <p:cNvPicPr>
            <a:picLocks noChangeAspect="1"/>
          </p:cNvPicPr>
          <p:nvPr/>
        </p:nvPicPr>
        <p:blipFill>
          <a:blip r:embed="rId6" cstate="print">
            <a:extLst>
              <a:ext uri="{BE1229E6-22FF-4CD6-C90D-305BDB615658}"/>
            </a:extLst>
          </a:blip>
          <a:srcRect/>
          <a:stretch>
            <a:fillRect/>
          </a:stretch>
        </p:blipFill>
        <p:spPr>
          <a:xfrm>
            <a:off x="3509645" y="1499235"/>
            <a:ext cx="2319867" cy="4622800"/>
          </a:xfrm>
          <a:prstGeom prst="rect">
            <a:avLst/>
          </a:prstGeom>
        </p:spPr>
      </p:pic>
      <p:pic>
        <p:nvPicPr>
          <p:cNvPr id="92" name="07128E8E-51AC-4E5F-0196-39FDF9380100"/>
          <p:cNvPicPr>
            <a:picLocks noChangeAspect="1"/>
          </p:cNvPicPr>
          <p:nvPr/>
        </p:nvPicPr>
        <p:blipFill>
          <a:blip r:embed="rId7" cstate="print">
            <a:extLst>
              <a:ext uri="{4B6C4664-BFD5-4AAF-6E3D-E1554F7EFCAC}"/>
            </a:extLst>
          </a:blip>
          <a:srcRect/>
          <a:stretch>
            <a:fillRect/>
          </a:stretch>
        </p:blipFill>
        <p:spPr>
          <a:xfrm>
            <a:off x="6464935" y="1627505"/>
            <a:ext cx="2019300" cy="4368800"/>
          </a:xfrm>
          <a:prstGeom prst="rect">
            <a:avLst/>
          </a:prstGeom>
        </p:spPr>
      </p:pic>
      <p:pic>
        <p:nvPicPr>
          <p:cNvPr id="93" name="76178396-5938-469C-3AF0-7A71E10DDAF7"/>
          <p:cNvPicPr>
            <a:picLocks noChangeAspect="1"/>
          </p:cNvPicPr>
          <p:nvPr/>
        </p:nvPicPr>
        <p:blipFill>
          <a:blip r:embed="rId8" cstate="print">
            <a:extLst>
              <a:ext uri="{9EEB14B2-28C0-4F2A-AF48-F326D82542D9}"/>
            </a:extLst>
          </a:blip>
          <a:srcRect/>
          <a:stretch>
            <a:fillRect/>
          </a:stretch>
        </p:blipFill>
        <p:spPr>
          <a:xfrm>
            <a:off x="6315075" y="1499235"/>
            <a:ext cx="2319867" cy="4622800"/>
          </a:xfrm>
          <a:prstGeom prst="rect">
            <a:avLst/>
          </a:prstGeom>
        </p:spPr>
      </p:pic>
      <p:pic>
        <p:nvPicPr>
          <p:cNvPr id="94" name="A03531D7-E103-4260-D1CB-B996FF8B26AB"/>
          <p:cNvPicPr>
            <a:picLocks noChangeAspect="1"/>
          </p:cNvPicPr>
          <p:nvPr/>
        </p:nvPicPr>
        <p:blipFill>
          <a:blip r:embed="rId9" cstate="print">
            <a:extLst>
              <a:ext uri="{5517FC53-57C3-4667-0D37-75F2BFDABD9F}"/>
            </a:extLst>
          </a:blip>
          <a:srcRect/>
          <a:stretch>
            <a:fillRect/>
          </a:stretch>
        </p:blipFill>
        <p:spPr>
          <a:xfrm>
            <a:off x="9265920" y="1627505"/>
            <a:ext cx="2023534" cy="4368800"/>
          </a:xfrm>
          <a:prstGeom prst="rect">
            <a:avLst/>
          </a:prstGeom>
        </p:spPr>
      </p:pic>
      <p:pic>
        <p:nvPicPr>
          <p:cNvPr id="95" name="622F00A5-421D-4D5D-135F-D3C87DDB5A13"/>
          <p:cNvPicPr>
            <a:picLocks noChangeAspect="1"/>
          </p:cNvPicPr>
          <p:nvPr/>
        </p:nvPicPr>
        <p:blipFill>
          <a:blip r:embed="rId10" cstate="print">
            <a:extLst>
              <a:ext uri="{3666F84A-D0E0-4C0C-1FBA-AB099D96E18D}"/>
            </a:extLst>
          </a:blip>
          <a:srcRect/>
          <a:stretch>
            <a:fillRect/>
          </a:stretch>
        </p:blipFill>
        <p:spPr>
          <a:xfrm>
            <a:off x="9115426" y="1477645"/>
            <a:ext cx="2315633" cy="46228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409B4CF-E846-1696-E444-3716E2DDC86A}"/>
              </a:ext>
            </a:extLst>
          </p:cNvPr>
          <p:cNvSpPr/>
          <p:nvPr/>
        </p:nvSpPr>
        <p:spPr>
          <a:xfrm>
            <a:off x="5612554" y="4979882"/>
            <a:ext cx="914400" cy="9144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D728BD97-113B-3C35-B6EC-EECCFD1CB6B7}"/>
              </a:ext>
            </a:extLst>
          </p:cNvPr>
          <p:cNvSpPr/>
          <p:nvPr/>
        </p:nvSpPr>
        <p:spPr>
          <a:xfrm rot="3569258">
            <a:off x="6112396" y="476345"/>
            <a:ext cx="484632" cy="16876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19306EEC-6577-4766-4173-FB0FC0DF5B06}"/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VectorPath 96"/>
          <p:cNvSpPr/>
          <p:nvPr/>
        </p:nvSpPr>
        <p:spPr>
          <a:xfrm>
            <a:off x="306705" y="812165"/>
            <a:ext cx="1511935" cy="7620"/>
          </a:xfrm>
          <a:custGeom>
            <a:avLst/>
            <a:gdLst/>
            <a:ahLst/>
            <a:cxnLst/>
            <a:rect l="l" t="t" r="r" b="b"/>
            <a:pathLst>
              <a:path w="1511935" h="7620">
                <a:moveTo>
                  <a:pt x="0" y="0"/>
                </a:moveTo>
                <a:lnTo>
                  <a:pt x="1511999" y="0"/>
                </a:lnTo>
                <a:lnTo>
                  <a:pt x="1511999" y="7620"/>
                </a:lnTo>
                <a:lnTo>
                  <a:pt x="0" y="7620"/>
                </a:lnTo>
                <a:lnTo>
                  <a:pt x="0" y="0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97" name="TextBox97"/>
          <p:cNvSpPr txBox="1"/>
          <p:nvPr/>
        </p:nvSpPr>
        <p:spPr>
          <a:xfrm>
            <a:off x="328295" y="187325"/>
            <a:ext cx="4693285" cy="10223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2750" b="1" kern="0" spc="-15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常</a:t>
            </a:r>
            <a:r>
              <a:rPr lang="en-US" altLang="zh-CN" sz="2750" b="1" kern="0" spc="0" baseline="0" noProof="0" dirty="0">
                <a:solidFill>
                  <a:srgbClr val="0F80FF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规下单流程</a:t>
            </a:r>
          </a:p>
          <a:p>
            <a:pPr marL="0" marR="0" indent="0" eaLnBrk="0">
              <a:lnSpc>
                <a:spcPct val="255833"/>
              </a:lnSpc>
            </a:pPr>
            <a:endParaRPr lang="en-US" altLang="zh-CN" sz="1000" kern="0" spc="0" baseline="0" noProof="0" dirty="0">
              <a:solidFill>
                <a:srgbClr val="00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6350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常</a:t>
            </a:r>
            <a:r>
              <a:rPr lang="en-US" altLang="zh-CN" sz="1400" kern="0" spc="0" baseline="0" noProof="0" dirty="0">
                <a:solidFill>
                  <a:srgbClr val="40404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规商城下单流程，支持账户余额、微信支付和支付宝支付</a:t>
            </a:r>
          </a:p>
        </p:txBody>
      </p:sp>
      <p:pic>
        <p:nvPicPr>
          <p:cNvPr id="98" name="43158099-8E28-4300-55F6-CAD131D49C4E"/>
          <p:cNvPicPr>
            <a:picLocks noChangeAspect="1"/>
          </p:cNvPicPr>
          <p:nvPr/>
        </p:nvPicPr>
        <p:blipFill>
          <a:blip r:embed="rId2" cstate="print">
            <a:extLst>
              <a:ext uri="{6FAC770C-C60B-4F9E-E504-A0928CE59F2C}"/>
            </a:extLst>
          </a:blip>
          <a:srcRect/>
          <a:stretch>
            <a:fillRect/>
          </a:stretch>
        </p:blipFill>
        <p:spPr>
          <a:xfrm>
            <a:off x="560705" y="1734185"/>
            <a:ext cx="3526367" cy="3657600"/>
          </a:xfrm>
          <a:prstGeom prst="rect">
            <a:avLst/>
          </a:prstGeom>
        </p:spPr>
      </p:pic>
      <p:pic>
        <p:nvPicPr>
          <p:cNvPr id="99" name="65C1AD35-4806-4BCD-1B7E-10F3B58F5AE3"/>
          <p:cNvPicPr>
            <a:picLocks noChangeAspect="1"/>
          </p:cNvPicPr>
          <p:nvPr/>
        </p:nvPicPr>
        <p:blipFill>
          <a:blip r:embed="rId3" cstate="print">
            <a:extLst>
              <a:ext uri="{383B39D5-E440-407E-FD9F-EFE282ABB131}"/>
            </a:extLst>
          </a:blip>
          <a:srcRect/>
          <a:stretch>
            <a:fillRect/>
          </a:stretch>
        </p:blipFill>
        <p:spPr>
          <a:xfrm>
            <a:off x="410210" y="1623060"/>
            <a:ext cx="4318000" cy="3924300"/>
          </a:xfrm>
          <a:prstGeom prst="rect">
            <a:avLst/>
          </a:prstGeom>
        </p:spPr>
      </p:pic>
      <p:pic>
        <p:nvPicPr>
          <p:cNvPr id="100" name="858CD7FC-4273-4A85-2234-5E5FA999F58B"/>
          <p:cNvPicPr>
            <a:picLocks noChangeAspect="1"/>
          </p:cNvPicPr>
          <p:nvPr/>
        </p:nvPicPr>
        <p:blipFill>
          <a:blip r:embed="rId4" cstate="print">
            <a:extLst>
              <a:ext uri="{18D905BC-B658-495D-A474-CBC41CE5740A}"/>
            </a:extLst>
          </a:blip>
          <a:srcRect/>
          <a:stretch>
            <a:fillRect/>
          </a:stretch>
        </p:blipFill>
        <p:spPr>
          <a:xfrm>
            <a:off x="2898775" y="1772285"/>
            <a:ext cx="1693333" cy="3657600"/>
          </a:xfrm>
          <a:prstGeom prst="rect">
            <a:avLst/>
          </a:prstGeom>
        </p:spPr>
      </p:pic>
      <p:sp>
        <p:nvSpPr>
          <p:cNvPr id="101" name="TextBox101"/>
          <p:cNvSpPr txBox="1"/>
          <p:nvPr/>
        </p:nvSpPr>
        <p:spPr>
          <a:xfrm>
            <a:off x="1049020" y="5968365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商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品列表</a:t>
            </a:r>
          </a:p>
        </p:txBody>
      </p:sp>
      <p:sp>
        <p:nvSpPr>
          <p:cNvPr id="102" name="TextBox102"/>
          <p:cNvSpPr txBox="1"/>
          <p:nvPr/>
        </p:nvSpPr>
        <p:spPr>
          <a:xfrm>
            <a:off x="3422650" y="5988050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立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即购买</a:t>
            </a:r>
          </a:p>
        </p:txBody>
      </p:sp>
      <p:pic>
        <p:nvPicPr>
          <p:cNvPr id="103" name="E3BE8063-B4D1-4028-8399-345702409D25"/>
          <p:cNvPicPr>
            <a:picLocks noChangeAspect="1"/>
          </p:cNvPicPr>
          <p:nvPr/>
        </p:nvPicPr>
        <p:blipFill>
          <a:blip r:embed="rId5" cstate="print">
            <a:extLst>
              <a:ext uri="{A1F55299-C3BC-4D2F-BCD9-8D18D888FD24}"/>
            </a:extLst>
          </a:blip>
          <a:srcRect/>
          <a:stretch>
            <a:fillRect/>
          </a:stretch>
        </p:blipFill>
        <p:spPr>
          <a:xfrm>
            <a:off x="4851400" y="608330"/>
            <a:ext cx="2489200" cy="5528734"/>
          </a:xfrm>
          <a:prstGeom prst="rect">
            <a:avLst/>
          </a:prstGeom>
        </p:spPr>
      </p:pic>
      <p:pic>
        <p:nvPicPr>
          <p:cNvPr id="104" name="EB7070CF-91A4-4236-A550-7615DD948799"/>
          <p:cNvPicPr>
            <a:picLocks noChangeAspect="1"/>
          </p:cNvPicPr>
          <p:nvPr/>
        </p:nvPicPr>
        <p:blipFill>
          <a:blip r:embed="rId6" cstate="print">
            <a:extLst>
              <a:ext uri="{AB40F771-9941-4712-7072-AE6CED5EA267}"/>
            </a:extLst>
          </a:blip>
          <a:srcRect/>
          <a:stretch>
            <a:fillRect/>
          </a:stretch>
        </p:blipFill>
        <p:spPr>
          <a:xfrm>
            <a:off x="5086350" y="1622425"/>
            <a:ext cx="1976967" cy="3924300"/>
          </a:xfrm>
          <a:prstGeom prst="rect">
            <a:avLst/>
          </a:prstGeom>
        </p:spPr>
      </p:pic>
      <p:sp>
        <p:nvSpPr>
          <p:cNvPr id="105" name="TextBox105"/>
          <p:cNvSpPr txBox="1"/>
          <p:nvPr/>
        </p:nvSpPr>
        <p:spPr>
          <a:xfrm>
            <a:off x="5744845" y="5968365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下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单结算</a:t>
            </a:r>
          </a:p>
        </p:txBody>
      </p:sp>
      <p:sp>
        <p:nvSpPr>
          <p:cNvPr id="106" name="TextBox106"/>
          <p:cNvSpPr txBox="1"/>
          <p:nvPr/>
        </p:nvSpPr>
        <p:spPr>
          <a:xfrm>
            <a:off x="8115935" y="5968365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个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人中心</a:t>
            </a:r>
          </a:p>
        </p:txBody>
      </p:sp>
      <p:sp>
        <p:nvSpPr>
          <p:cNvPr id="107" name="TextBox107"/>
          <p:cNvSpPr txBox="1"/>
          <p:nvPr/>
        </p:nvSpPr>
        <p:spPr>
          <a:xfrm>
            <a:off x="10366376" y="5968365"/>
            <a:ext cx="711835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1400" kern="0" spc="-15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我</a:t>
            </a:r>
            <a:r>
              <a:rPr lang="en-US" altLang="zh-CN" sz="1400" kern="0" spc="0" baseline="0" noProof="0" dirty="0">
                <a:solidFill>
                  <a:srgbClr val="3E3E3E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的订单</a:t>
            </a:r>
          </a:p>
        </p:txBody>
      </p:sp>
      <p:pic>
        <p:nvPicPr>
          <p:cNvPr id="108" name="E6396689-33B3-4BCD-A125-CD3A18400F70"/>
          <p:cNvPicPr>
            <a:picLocks noChangeAspect="1"/>
          </p:cNvPicPr>
          <p:nvPr/>
        </p:nvPicPr>
        <p:blipFill>
          <a:blip r:embed="rId7" cstate="print">
            <a:extLst>
              <a:ext uri="{E0752578-E863-4B68-8FC8-1524A20EC434}"/>
            </a:extLst>
          </a:blip>
          <a:srcRect/>
          <a:stretch>
            <a:fillRect/>
          </a:stretch>
        </p:blipFill>
        <p:spPr>
          <a:xfrm>
            <a:off x="8107045" y="3131820"/>
            <a:ext cx="2032000" cy="1397000"/>
          </a:xfrm>
          <a:prstGeom prst="rect">
            <a:avLst/>
          </a:prstGeom>
        </p:spPr>
      </p:pic>
      <p:pic>
        <p:nvPicPr>
          <p:cNvPr id="109" name="A48E930E-CE57-4055-F935-4A7BC8B21789"/>
          <p:cNvPicPr>
            <a:picLocks noChangeAspect="1"/>
          </p:cNvPicPr>
          <p:nvPr/>
        </p:nvPicPr>
        <p:blipFill>
          <a:blip r:embed="rId8" cstate="print">
            <a:extLst>
              <a:ext uri="{1D3437A2-E145-43B2-CD15-78E9DD3712FA}"/>
            </a:extLst>
          </a:blip>
          <a:srcRect/>
          <a:stretch>
            <a:fillRect/>
          </a:stretch>
        </p:blipFill>
        <p:spPr>
          <a:xfrm>
            <a:off x="7424420" y="1622425"/>
            <a:ext cx="1981200" cy="3924300"/>
          </a:xfrm>
          <a:prstGeom prst="rect">
            <a:avLst/>
          </a:prstGeom>
        </p:spPr>
      </p:pic>
      <p:pic>
        <p:nvPicPr>
          <p:cNvPr id="110" name="435A7903-350A-4ABC-BC1F-EDC75D26BCAB"/>
          <p:cNvPicPr>
            <a:picLocks noChangeAspect="1"/>
          </p:cNvPicPr>
          <p:nvPr/>
        </p:nvPicPr>
        <p:blipFill>
          <a:blip r:embed="rId9" cstate="print">
            <a:extLst>
              <a:ext uri="{F6CD6AD6-0C44-48CC-287B-1DB1391E6BA8}"/>
            </a:extLst>
          </a:blip>
          <a:srcRect/>
          <a:stretch>
            <a:fillRect/>
          </a:stretch>
        </p:blipFill>
        <p:spPr>
          <a:xfrm>
            <a:off x="7583170" y="1734185"/>
            <a:ext cx="4021667" cy="3657600"/>
          </a:xfrm>
          <a:prstGeom prst="rect">
            <a:avLst/>
          </a:prstGeom>
        </p:spPr>
      </p:pic>
      <p:pic>
        <p:nvPicPr>
          <p:cNvPr id="111" name="68A2AB47-C808-4A6E-5F1D-FCDC385021F2"/>
          <p:cNvPicPr>
            <a:picLocks noChangeAspect="1"/>
          </p:cNvPicPr>
          <p:nvPr/>
        </p:nvPicPr>
        <p:blipFill>
          <a:blip r:embed="rId10" cstate="print">
            <a:extLst>
              <a:ext uri="{4F5CE3BA-13F2-4EF2-D35E-D079E07C163C}"/>
            </a:extLst>
          </a:blip>
          <a:srcRect/>
          <a:stretch>
            <a:fillRect/>
          </a:stretch>
        </p:blipFill>
        <p:spPr>
          <a:xfrm>
            <a:off x="9762490" y="1622425"/>
            <a:ext cx="1976966" cy="3924300"/>
          </a:xfrm>
          <a:prstGeom prst="rect">
            <a:avLst/>
          </a:prstGeom>
        </p:spPr>
      </p:pic>
      <p:sp>
        <p:nvSpPr>
          <p:cNvPr id="112" name="TextBox112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  <p:sp>
        <p:nvSpPr>
          <p:cNvPr id="2" name="泪滴形 1">
            <a:extLst>
              <a:ext uri="{FF2B5EF4-FFF2-40B4-BE49-F238E27FC236}">
                <a16:creationId xmlns:a16="http://schemas.microsoft.com/office/drawing/2014/main" id="{8A25F80B-220F-9992-BA72-2C68863BDEED}"/>
              </a:ext>
            </a:extLst>
          </p:cNvPr>
          <p:cNvSpPr/>
          <p:nvPr/>
        </p:nvSpPr>
        <p:spPr>
          <a:xfrm>
            <a:off x="4767580" y="5459413"/>
            <a:ext cx="914400" cy="914400"/>
          </a:xfrm>
          <a:prstGeom prst="teardrop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泪滴形 2">
            <a:extLst>
              <a:ext uri="{FF2B5EF4-FFF2-40B4-BE49-F238E27FC236}">
                <a16:creationId xmlns:a16="http://schemas.microsoft.com/office/drawing/2014/main" id="{3CF8C664-8D05-6F00-00A3-3AAF4FCA78BE}"/>
              </a:ext>
            </a:extLst>
          </p:cNvPr>
          <p:cNvSpPr/>
          <p:nvPr/>
        </p:nvSpPr>
        <p:spPr>
          <a:xfrm>
            <a:off x="5380990" y="1032085"/>
            <a:ext cx="1549188" cy="736389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799D8ECF-5CCA-4FA4-FA90-BA9135F1127C}"/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FDF4A700-9FF1-4F74-0167-92BBE67B2465"/>
          <p:cNvPicPr>
            <a:picLocks noChangeAspect="1"/>
          </p:cNvPicPr>
          <p:nvPr/>
        </p:nvPicPr>
        <p:blipFill>
          <a:blip r:embed="rId2" cstate="print">
            <a:extLst>
              <a:ext uri="{4C68F200-B155-4CA7-CB11-9100E72F50E2}"/>
            </a:extLst>
          </a:blip>
          <a:srcRect/>
          <a:stretch>
            <a:fillRect/>
          </a:stretch>
        </p:blipFill>
        <p:spPr>
          <a:xfrm>
            <a:off x="2054225" y="608330"/>
            <a:ext cx="8085667" cy="5528734"/>
          </a:xfrm>
          <a:prstGeom prst="rect">
            <a:avLst/>
          </a:prstGeom>
        </p:spPr>
      </p:pic>
      <p:sp>
        <p:nvSpPr>
          <p:cNvPr id="114" name="VectorPath 114"/>
          <p:cNvSpPr/>
          <p:nvPr/>
        </p:nvSpPr>
        <p:spPr>
          <a:xfrm>
            <a:off x="940435" y="501015"/>
            <a:ext cx="10412096" cy="5855335"/>
          </a:xfrm>
          <a:custGeom>
            <a:avLst/>
            <a:gdLst/>
            <a:ahLst/>
            <a:cxnLst/>
            <a:rect l="l" t="t" r="r" b="b"/>
            <a:pathLst>
              <a:path w="10411842" h="5855297">
                <a:moveTo>
                  <a:pt x="-127" y="174079"/>
                </a:moveTo>
                <a:cubicBezTo>
                  <a:pt x="127" y="78118"/>
                  <a:pt x="78257" y="0"/>
                  <a:pt x="175133" y="343"/>
                </a:cubicBezTo>
                <a:lnTo>
                  <a:pt x="10236582" y="343"/>
                </a:lnTo>
                <a:cubicBezTo>
                  <a:pt x="10333202" y="0"/>
                  <a:pt x="10411334" y="78118"/>
                  <a:pt x="10411842" y="174079"/>
                </a:cubicBezTo>
                <a:lnTo>
                  <a:pt x="10411842" y="5680291"/>
                </a:lnTo>
                <a:cubicBezTo>
                  <a:pt x="10411334" y="5777243"/>
                  <a:pt x="10333202" y="5855361"/>
                  <a:pt x="10236582" y="5855551"/>
                </a:cubicBezTo>
                <a:lnTo>
                  <a:pt x="175133" y="5855551"/>
                </a:lnTo>
                <a:cubicBezTo>
                  <a:pt x="78257" y="5855361"/>
                  <a:pt x="127" y="5777243"/>
                  <a:pt x="-127" y="5680291"/>
                </a:cubicBezTo>
                <a:lnTo>
                  <a:pt x="-127" y="174079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115" name="0F56AE07-092D-4EDE-D1F2-E3AC73C38C7B"/>
          <p:cNvPicPr>
            <a:picLocks noChangeAspect="1"/>
          </p:cNvPicPr>
          <p:nvPr/>
        </p:nvPicPr>
        <p:blipFill>
          <a:blip r:embed="rId3" cstate="print">
            <a:extLst>
              <a:ext uri="{876F5C9E-DF70-4389-0A10-A2A167C83E93}"/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6" name="TextBox116"/>
          <p:cNvSpPr txBox="1"/>
          <p:nvPr/>
        </p:nvSpPr>
        <p:spPr>
          <a:xfrm>
            <a:off x="2453005" y="2046605"/>
            <a:ext cx="1521460" cy="1454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00"/>
              </a:lnSpc>
            </a:pPr>
            <a:r>
              <a:rPr lang="en-US" altLang="zh-CN" sz="9550" kern="0" spc="-15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0</a:t>
            </a:r>
            <a:r>
              <a:rPr lang="en-US" altLang="zh-CN" sz="9550" kern="0" spc="0" baseline="0" noProof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7" name="TextBox117"/>
          <p:cNvSpPr txBox="1"/>
          <p:nvPr/>
        </p:nvSpPr>
        <p:spPr>
          <a:xfrm>
            <a:off x="4857750" y="2031365"/>
            <a:ext cx="3048000" cy="906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0070"/>
              </a:lnSpc>
            </a:pPr>
            <a:r>
              <a:rPr lang="en-US" altLang="zh-CN" sz="5950" kern="0" spc="-15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回</a:t>
            </a:r>
            <a:r>
              <a:rPr lang="en-US" altLang="zh-CN" sz="5950" kern="0" spc="0" baseline="0" noProof="0" dirty="0">
                <a:solidFill>
                  <a:srgbClr val="000000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收功能</a:t>
            </a:r>
          </a:p>
        </p:txBody>
      </p:sp>
      <p:sp>
        <p:nvSpPr>
          <p:cNvPr id="118" name="VectorPath 118"/>
          <p:cNvSpPr/>
          <p:nvPr/>
        </p:nvSpPr>
        <p:spPr>
          <a:xfrm>
            <a:off x="4899660" y="3142615"/>
            <a:ext cx="4543425" cy="7620"/>
          </a:xfrm>
          <a:custGeom>
            <a:avLst/>
            <a:gdLst/>
            <a:ahLst/>
            <a:cxnLst/>
            <a:rect l="l" t="t" r="r" b="b"/>
            <a:pathLst>
              <a:path w="4543197" h="7556">
                <a:moveTo>
                  <a:pt x="0" y="-64"/>
                </a:moveTo>
                <a:lnTo>
                  <a:pt x="4543197" y="-64"/>
                </a:lnTo>
                <a:lnTo>
                  <a:pt x="4543197" y="7556"/>
                </a:lnTo>
                <a:lnTo>
                  <a:pt x="0" y="7556"/>
                </a:lnTo>
                <a:lnTo>
                  <a:pt x="0" y="-64"/>
                </a:lnTo>
              </a:path>
            </a:pathLst>
          </a:custGeom>
          <a:solidFill>
            <a:srgbClr val="0F80FF">
              <a:alpha val="100000"/>
            </a:srgbClr>
          </a:solidFill>
        </p:spPr>
      </p:sp>
      <p:sp>
        <p:nvSpPr>
          <p:cNvPr id="119" name="TextBox119"/>
          <p:cNvSpPr txBox="1"/>
          <p:nvPr/>
        </p:nvSpPr>
        <p:spPr>
          <a:xfrm>
            <a:off x="4857750" y="3529330"/>
            <a:ext cx="382905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809"/>
              </a:lnSpc>
            </a:pPr>
            <a:r>
              <a:rPr lang="en-US" altLang="zh-CN" sz="1750" kern="0" spc="0" baseline="0" noProof="0" dirty="0">
                <a:solidFill>
                  <a:srgbClr val="7C7C7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▫</a:t>
            </a:r>
            <a:r>
              <a:rPr lang="en-US" altLang="zh-CN" sz="1750" kern="0" spc="-15" baseline="0" noProof="0" dirty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US" altLang="zh-CN" sz="1750" kern="0" spc="0" baseline="0" noProof="0" dirty="0">
                <a:solidFill>
                  <a:srgbClr val="7C7C7C"/>
                </a:solidFill>
                <a:latin typeface="SimHei" pitchFamily="49" charset="0"/>
                <a:ea typeface="SimHei" pitchFamily="49" charset="0"/>
                <a:cs typeface="SimHei" pitchFamily="49" charset="0"/>
              </a:rPr>
              <a:t>智能评估回收价，同意回收即刻放款</a:t>
            </a:r>
          </a:p>
        </p:txBody>
      </p:sp>
      <p:sp>
        <p:nvSpPr>
          <p:cNvPr id="120" name="TextBox120"/>
          <p:cNvSpPr txBox="1"/>
          <p:nvPr/>
        </p:nvSpPr>
        <p:spPr>
          <a:xfrm>
            <a:off x="5356225" y="6565900"/>
            <a:ext cx="1357630" cy="140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eaLnBrk="0">
              <a:lnSpc>
                <a:spcPct val="103947"/>
              </a:lnSpc>
            </a:pPr>
            <a:r>
              <a:rPr lang="en-US" altLang="zh-CN" sz="950" kern="0" spc="0" baseline="0" noProof="0" dirty="0">
                <a:solidFill>
                  <a:srgbClr val="A6A6A6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— — wcqh.cn — —</a:t>
            </a:r>
            <a:endParaRPr lang="en-US" altLang="zh-CN" sz="950" kern="0" spc="0" baseline="0" noProof="0" dirty="0">
              <a:solidFill>
                <a:srgbClr val="A6A6A6"/>
              </a:solidFill>
              <a:latin typeface="SimHei" pitchFamily="49" charset="0"/>
              <a:ea typeface="SimHei" pitchFamily="49" charset="0"/>
              <a:cs typeface="SimHei" pitchFamily="49" charset="0"/>
            </a:endParaRPr>
          </a:p>
        </p:txBody>
      </p:sp>
    </p:spTree>
    <p:extLst>
      <p:ext uri="{77D5B7C2-C3E0-4544-5F73-0F603E231FAC}"/>
    </p:extLst>
  </p:cSld>
  <p:clrMapOvr>
    <a:masterClrMapping/>
  </p:clrMapOvr>
</p:sld>
</file>

<file path=ppt/theme/theme1.xml><?xml version="1.0" encoding="utf-8"?>
<a:theme xmlns:a="http://schemas.openxmlformats.org/drawingml/2006/main" name="4Fffice 主题">
  <a:themeElements>
    <a:clrScheme name="Office">
      <a:dk1>
        <a:srgbClr val="FFFFFF"/>
      </a:dk1>
      <a:lt1>
        <a:srgbClr val="000000"/>
      </a:lt1>
      <a:dk2>
        <a:srgbClr val="EBEFEF"/>
      </a:dk2>
      <a:lt2>
        <a:srgbClr val="52686C"/>
      </a:lt2>
      <a:accent1>
        <a:srgbClr val="202020"/>
      </a:accent1>
      <a:accent2>
        <a:srgbClr val="8C8C8C"/>
      </a:accent2>
      <a:accent3>
        <a:srgbClr val="EF5B34"/>
      </a:accent3>
      <a:accent4>
        <a:srgbClr val="283B8F"/>
      </a:accent4>
      <a:accent5>
        <a:srgbClr val="1A9248"/>
      </a:accent5>
      <a:accent6>
        <a:srgbClr val="FBB04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3FA41233-84C4-4FB5-0924-8DB79BEE41C3}"/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749</Words>
  <Application>Microsoft Office PowerPoint</Application>
  <PresentationFormat>宽屏</PresentationFormat>
  <Paragraphs>371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7" baseType="lpstr">
      <vt:lpstr>SimHei</vt:lpstr>
      <vt:lpstr>Arial</vt:lpstr>
      <vt:lpstr>Calibri</vt:lpstr>
      <vt:lpstr>Calibri Light</vt:lpstr>
      <vt:lpstr>4Fffice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haojie sun</dc:creator>
  <cp:lastModifiedBy>haojie sun</cp:lastModifiedBy>
  <cp:revision>6</cp:revision>
  <dcterms:modified xsi:type="dcterms:W3CDTF">2025-03-29T16:39:46Z</dcterms:modified>
</cp:coreProperties>
</file>